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35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rawings/drawing7.xml" ContentType="application/vnd.openxmlformats-officedocument.drawingml.chartshap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charts/chart29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charts/chart36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Default Extension="emf" ContentType="image/x-emf"/>
  <Override PartName="/ppt/charts/chart25.xml" ContentType="application/vnd.openxmlformats-officedocument.drawingml.chart+xml"/>
  <Override PartName="/ppt/charts/chart34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ppt/charts/chart32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rawings/drawing8.xml" ContentType="application/vnd.openxmlformats-officedocument.drawingml.chartshap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notesSlides/notesSlide4.xml" ContentType="application/vnd.openxmlformats-officedocument.presentationml.notesSlide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notesSlides/notesSlide9.xml" ContentType="application/vnd.openxmlformats-officedocument.presentationml.notesSlide+xml"/>
  <Override PartName="/ppt/drawings/drawing9.xml" ContentType="application/vnd.openxmlformats-officedocument.drawingml.chartshapes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Default Extension="sldx" ContentType="application/vnd.openxmlformats-officedocument.presentationml.slide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59"/>
  </p:notesMasterIdLst>
  <p:handoutMasterIdLst>
    <p:handoutMasterId r:id="rId60"/>
  </p:handoutMasterIdLst>
  <p:sldIdLst>
    <p:sldId id="260" r:id="rId2"/>
    <p:sldId id="518" r:id="rId3"/>
    <p:sldId id="623" r:id="rId4"/>
    <p:sldId id="523" r:id="rId5"/>
    <p:sldId id="525" r:id="rId6"/>
    <p:sldId id="526" r:id="rId7"/>
    <p:sldId id="585" r:id="rId8"/>
    <p:sldId id="632" r:id="rId9"/>
    <p:sldId id="712" r:id="rId10"/>
    <p:sldId id="356" r:id="rId11"/>
    <p:sldId id="445" r:id="rId12"/>
    <p:sldId id="352" r:id="rId13"/>
    <p:sldId id="634" r:id="rId14"/>
    <p:sldId id="516" r:id="rId15"/>
    <p:sldId id="755" r:id="rId16"/>
    <p:sldId id="750" r:id="rId17"/>
    <p:sldId id="757" r:id="rId18"/>
    <p:sldId id="759" r:id="rId19"/>
    <p:sldId id="560" r:id="rId20"/>
    <p:sldId id="706" r:id="rId21"/>
    <p:sldId id="707" r:id="rId22"/>
    <p:sldId id="680" r:id="rId23"/>
    <p:sldId id="748" r:id="rId24"/>
    <p:sldId id="749" r:id="rId25"/>
    <p:sldId id="751" r:id="rId26"/>
    <p:sldId id="738" r:id="rId27"/>
    <p:sldId id="742" r:id="rId28"/>
    <p:sldId id="743" r:id="rId29"/>
    <p:sldId id="744" r:id="rId30"/>
    <p:sldId id="752" r:id="rId31"/>
    <p:sldId id="760" r:id="rId32"/>
    <p:sldId id="745" r:id="rId33"/>
    <p:sldId id="736" r:id="rId34"/>
    <p:sldId id="761" r:id="rId35"/>
    <p:sldId id="747" r:id="rId36"/>
    <p:sldId id="746" r:id="rId37"/>
    <p:sldId id="756" r:id="rId38"/>
    <p:sldId id="727" r:id="rId39"/>
    <p:sldId id="753" r:id="rId40"/>
    <p:sldId id="758" r:id="rId41"/>
    <p:sldId id="728" r:id="rId42"/>
    <p:sldId id="731" r:id="rId43"/>
    <p:sldId id="762" r:id="rId44"/>
    <p:sldId id="763" r:id="rId45"/>
    <p:sldId id="726" r:id="rId46"/>
    <p:sldId id="588" r:id="rId47"/>
    <p:sldId id="741" r:id="rId48"/>
    <p:sldId id="716" r:id="rId49"/>
    <p:sldId id="717" r:id="rId50"/>
    <p:sldId id="719" r:id="rId51"/>
    <p:sldId id="720" r:id="rId52"/>
    <p:sldId id="721" r:id="rId53"/>
    <p:sldId id="723" r:id="rId54"/>
    <p:sldId id="724" r:id="rId55"/>
    <p:sldId id="725" r:id="rId56"/>
    <p:sldId id="559" r:id="rId57"/>
    <p:sldId id="495" r:id="rId58"/>
  </p:sldIdLst>
  <p:sldSz cx="9144000" cy="6858000" type="screen4x3"/>
  <p:notesSz cx="9872663" cy="67913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99FF"/>
    <a:srgbClr val="99CCFF"/>
    <a:srgbClr val="0000FF"/>
    <a:srgbClr val="CCECFF"/>
    <a:srgbClr val="E1EBFF"/>
    <a:srgbClr val="CC0099"/>
    <a:srgbClr val="E048D5"/>
    <a:srgbClr val="ABC7FF"/>
    <a:srgbClr val="9999FF"/>
    <a:srgbClr val="DE6E5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472" autoAdjust="0"/>
  </p:normalViewPr>
  <p:slideViewPr>
    <p:cSldViewPr>
      <p:cViewPr varScale="1">
        <p:scale>
          <a:sx n="106" d="100"/>
          <a:sy n="106" d="100"/>
        </p:scale>
        <p:origin x="-192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8.135.4\!\&#1052;&#1086;&#1083;&#1086;&#1076;&#1099;&#1077;%20&#1089;&#1077;&#1084;&#1100;&#1080;%20(&#1087;&#1088;&#1086;&#1075;&#1088;&#1072;&#1084;&#1084;&#1072;)\&#1054;&#1090;&#1095;&#1077;&#1090;&#1099;,%20&#1080;&#1085;&#1092;&#1086;&#1088;&#1084;&#1072;&#1094;&#1080;&#1103;,%20&#1094;&#1080;&#1092;&#1088;&#1099;\&#1060;&#1080;&#1085;&#1072;&#1085;&#1089;&#1080;&#1088;&#1086;&#1074;&#1072;&#1085;&#1080;&#1077;%202006-2023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8.135.4\!\&#1052;&#1086;&#1083;&#1086;&#1076;&#1099;&#1077;%20&#1089;&#1077;&#1084;&#1100;&#1080;%20(&#1087;&#1088;&#1086;&#1075;&#1088;&#1072;&#1084;&#1084;&#1072;)\&#1054;&#1090;&#1095;&#1077;&#1090;&#1099;,%20&#1080;&#1085;&#1092;&#1086;&#1088;&#1084;&#1072;&#1094;&#1080;&#1103;,%20&#1094;&#1080;&#1092;&#1088;&#1099;\&#1060;&#1080;&#1085;&#1072;&#1085;&#1089;&#1080;&#1088;&#1086;&#1074;&#1072;&#1085;&#1080;&#1077;%202006-202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\\172.18.135.4\!\&#1052;&#1086;&#1083;&#1086;&#1076;&#1099;&#1077;%20&#1089;&#1077;&#1084;&#1100;&#1080;%20(&#1087;&#1088;&#1086;&#1075;&#1088;&#1072;&#1084;&#1084;&#1072;)\&#1054;&#1090;&#1095;&#1077;&#1090;&#1099;,%20&#1080;&#1085;&#1092;&#1086;&#1088;&#1084;&#1072;&#1094;&#1080;&#1103;,%20&#1094;&#1080;&#1092;&#1088;&#1099;\&#1060;&#1080;&#1085;&#1072;&#1085;&#1089;&#1080;&#1088;&#1086;&#1074;&#1072;&#1085;&#1080;&#1077;%202006-2023.xlsx" TargetMode="Externa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7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8.xlsx"/></Relationships>
</file>

<file path=ppt/charts/_rels/chart3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29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rotX val="10"/>
      <c:rotY val="0"/>
      <c:perspective val="30"/>
    </c:view3D>
    <c:backWall>
      <c:spPr>
        <a:solidFill>
          <a:schemeClr val="accent1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1.0582157538051341E-2"/>
          <c:y val="2.9659642334861402E-2"/>
          <c:w val="0.96119875569381541"/>
          <c:h val="0.82010970458401977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3.527385846017134E-3"/>
                  <c:y val="-5.3926622427020931E-3"/>
                </c:manualLayout>
              </c:layout>
              <c:showVal val="1"/>
            </c:dLbl>
            <c:dLbl>
              <c:idx val="1"/>
              <c:layout>
                <c:manualLayout>
                  <c:x val="3.5273858460171657E-3"/>
                  <c:y val="-2.9659642334861402E-2"/>
                </c:manualLayout>
              </c:layout>
              <c:showVal val="1"/>
            </c:dLbl>
            <c:dLbl>
              <c:idx val="2"/>
              <c:layout>
                <c:manualLayout>
                  <c:x val="-3.527385846017134E-3"/>
                  <c:y val="-8.088993364053108E-3"/>
                </c:manualLayout>
              </c:layout>
              <c:showVal val="1"/>
            </c:dLbl>
            <c:dLbl>
              <c:idx val="3"/>
              <c:layout>
                <c:manualLayout>
                  <c:x val="5.2910787690256889E-3"/>
                  <c:y val="-2.9659642334861402E-2"/>
                </c:manualLayout>
              </c:layout>
              <c:showVal val="1"/>
            </c:dLbl>
            <c:dLbl>
              <c:idx val="4"/>
              <c:layout>
                <c:manualLayout>
                  <c:x val="3.527385846017134E-3"/>
                  <c:y val="-4.8533960184318714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факт 2020 года</c:v>
                </c:pt>
                <c:pt idx="1">
                  <c:v>факт 2021 года</c:v>
                </c:pt>
                <c:pt idx="2">
                  <c:v>факт 2022 года</c:v>
                </c:pt>
                <c:pt idx="3">
                  <c:v>факт  2023 года</c:v>
                </c:pt>
                <c:pt idx="4">
                  <c:v>факт 2024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172.4</c:v>
                </c:pt>
                <c:pt idx="1">
                  <c:v>177.8</c:v>
                </c:pt>
                <c:pt idx="2">
                  <c:v>199.1</c:v>
                </c:pt>
                <c:pt idx="3">
                  <c:v>221.3</c:v>
                </c:pt>
                <c:pt idx="4">
                  <c:v>253.6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FB0-40FC-A526-90D2C9F67D40}"/>
            </c:ext>
          </c:extLst>
        </c:ser>
        <c:gapWidth val="75"/>
        <c:shape val="box"/>
        <c:axId val="84746240"/>
        <c:axId val="84747776"/>
        <c:axId val="83373120"/>
      </c:bar3DChart>
      <c:catAx>
        <c:axId val="8474624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ru-RU"/>
          </a:p>
        </c:txPr>
        <c:crossAx val="84747776"/>
        <c:crosses val="autoZero"/>
        <c:auto val="1"/>
        <c:lblAlgn val="ctr"/>
        <c:lblOffset val="100"/>
      </c:catAx>
      <c:valAx>
        <c:axId val="84747776"/>
        <c:scaling>
          <c:orientation val="minMax"/>
          <c:max val="200"/>
          <c:min val="100"/>
        </c:scaling>
        <c:axPos val="l"/>
        <c:majorGridlines/>
        <c:numFmt formatCode="General" sourceLinked="1"/>
        <c:majorTickMark val="none"/>
        <c:tickLblPos val="none"/>
        <c:crossAx val="84746240"/>
        <c:crosses val="autoZero"/>
        <c:crossBetween val="between"/>
      </c:valAx>
      <c:serAx>
        <c:axId val="83373120"/>
        <c:scaling>
          <c:orientation val="minMax"/>
        </c:scaling>
        <c:delete val="1"/>
        <c:axPos val="b"/>
        <c:tickLblPos val="none"/>
        <c:crossAx val="84747776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6064020664370618"/>
          <c:y val="3.2220956930711399E-2"/>
          <c:w val="0.90860863492324961"/>
          <c:h val="0.914464130424127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3399FF"/>
            </a:solidFill>
            <a:ln>
              <a:solidFill>
                <a:schemeClr val="bg1"/>
              </a:solidFill>
            </a:ln>
          </c:spPr>
          <c:dPt>
            <c:idx val="0"/>
            <c:spPr>
              <a:solidFill>
                <a:srgbClr val="33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96-45DD-B910-0A3354262D5B}"/>
              </c:ext>
            </c:extLst>
          </c:dPt>
          <c:dLbls>
            <c:dLbl>
              <c:idx val="0"/>
              <c:layout>
                <c:manualLayout>
                  <c:x val="1.1434285079435625E-2"/>
                  <c:y val="-4.733931679548833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C00000"/>
                      </a:solidFill>
                      <a:latin typeface="Franklin Gothic Medium Cond" pitchFamily="34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696-45DD-B910-0A3354262D5B}"/>
                </c:ext>
              </c:extLst>
            </c:dLbl>
            <c:dLbl>
              <c:idx val="1"/>
              <c:layout>
                <c:manualLayout>
                  <c:x val="5.120264415065039E-3"/>
                  <c:y val="-7.944223128647103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C00000"/>
                      </a:solidFill>
                      <a:latin typeface="Franklin Gothic Medium Cond" pitchFamily="34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96-45DD-B910-0A3354262D5B}"/>
                </c:ext>
              </c:extLst>
            </c:dLbl>
            <c:dLbl>
              <c:idx val="2"/>
              <c:layout>
                <c:manualLayout>
                  <c:x val="-1.0826297078102433E-2"/>
                  <c:y val="8.4504499500055955E-3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r>
                      <a:rPr lang="en-US" sz="12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5054,9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7C-40A2-BCBC-4E13E4940447}"/>
                </c:ext>
              </c:extLst>
            </c:dLbl>
            <c:dLbl>
              <c:idx val="3"/>
              <c:layout>
                <c:manualLayout>
                  <c:x val="7.4391734251750118E-3"/>
                  <c:y val="4.1992688643060834E-2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5461,1</a:t>
                    </a:r>
                    <a:endParaRPr lang="en-US" sz="1200" b="1" dirty="0">
                      <a:solidFill>
                        <a:srgbClr val="C00000"/>
                      </a:solidFill>
                      <a:latin typeface="Franklin Gothic Medium Cond" pitchFamily="34" charset="0"/>
                    </a:endParaRPr>
                  </a:p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endParaRPr lang="en-US" sz="1200" b="1" dirty="0">
                      <a:solidFill>
                        <a:srgbClr val="C00000"/>
                      </a:solidFill>
                      <a:latin typeface="Franklin Gothic Medium Cond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7B-46D6-A905-7357596223BB}"/>
                </c:ext>
              </c:extLst>
            </c:dLbl>
            <c:dLbl>
              <c:idx val="4"/>
              <c:layout>
                <c:manualLayout>
                  <c:x val="2.4707810243306299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5947,7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696-45DD-B910-0A3354262D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003399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 (оценка)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3676.4</c:v>
                </c:pt>
                <c:pt idx="1">
                  <c:v>4383.8</c:v>
                </c:pt>
                <c:pt idx="2">
                  <c:v>5054.9000000000005</c:v>
                </c:pt>
                <c:pt idx="3">
                  <c:v>5461.1</c:v>
                </c:pt>
                <c:pt idx="4">
                  <c:v>5947.7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696-45DD-B910-0A3354262D5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 (оценка)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97B-46D6-A905-7357596223BB}"/>
            </c:ext>
          </c:extLst>
        </c:ser>
        <c:gapWidth val="75"/>
        <c:shape val="box"/>
        <c:axId val="98767232"/>
        <c:axId val="98768768"/>
        <c:axId val="0"/>
      </c:bar3DChart>
      <c:catAx>
        <c:axId val="9876723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0099"/>
                </a:solidFill>
              </a:defRPr>
            </a:pPr>
            <a:endParaRPr lang="ru-RU"/>
          </a:p>
        </c:txPr>
        <c:crossAx val="98768768"/>
        <c:crosses val="autoZero"/>
        <c:auto val="1"/>
        <c:lblAlgn val="ctr"/>
        <c:lblOffset val="100"/>
      </c:catAx>
      <c:valAx>
        <c:axId val="98768768"/>
        <c:scaling>
          <c:orientation val="minMax"/>
        </c:scaling>
        <c:delete val="1"/>
        <c:axPos val="l"/>
        <c:majorGridlines/>
        <c:numFmt formatCode="0.0" sourceLinked="1"/>
        <c:majorTickMark val="none"/>
        <c:tickLblPos val="none"/>
        <c:crossAx val="98767232"/>
        <c:crosses val="autoZero"/>
        <c:crossBetween val="between"/>
        <c:majorUnit val="50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385260180205"/>
          <c:y val="4.2171389558866221E-2"/>
          <c:w val="0.90860863492324961"/>
          <c:h val="0.79670763138946243"/>
        </c:manualLayout>
      </c:layout>
      <c:bar3DChart>
        <c:barDir val="col"/>
        <c:grouping val="clustered"/>
        <c:gapWidth val="75"/>
        <c:shape val="box"/>
        <c:axId val="98849152"/>
        <c:axId val="98850688"/>
        <c:axId val="0"/>
      </c:bar3DChart>
      <c:catAx>
        <c:axId val="988491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98850688"/>
        <c:crosses val="autoZero"/>
        <c:auto val="1"/>
        <c:lblAlgn val="ctr"/>
        <c:lblOffset val="100"/>
      </c:catAx>
      <c:valAx>
        <c:axId val="98850688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988491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5028324276026145"/>
          <c:y val="5.655289508895147E-2"/>
          <c:w val="0.90860863492324961"/>
          <c:h val="0.7967076313894618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Лист1!$B$2:$B$7</c:f>
              <c:numCache>
                <c:formatCode>0.0</c:formatCode>
                <c:ptCount val="6"/>
                <c:pt idx="0">
                  <c:v>315.2</c:v>
                </c:pt>
                <c:pt idx="1">
                  <c:v>296.2</c:v>
                </c:pt>
                <c:pt idx="2">
                  <c:v>345.7</c:v>
                </c:pt>
                <c:pt idx="3">
                  <c:v>376.6</c:v>
                </c:pt>
                <c:pt idx="4">
                  <c:v>407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98916608"/>
        <c:axId val="98918400"/>
        <c:axId val="0"/>
      </c:bar3DChart>
      <c:catAx>
        <c:axId val="9891660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98918400"/>
        <c:crosses val="autoZero"/>
        <c:auto val="1"/>
        <c:lblAlgn val="ctr"/>
        <c:lblOffset val="100"/>
      </c:catAx>
      <c:valAx>
        <c:axId val="98918400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98916608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3108471853956447"/>
          <c:y val="6.4221038504871097E-2"/>
          <c:w val="0.90860863492324961"/>
          <c:h val="0.796707631389462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59.5</c:v>
                </c:pt>
                <c:pt idx="1">
                  <c:v>70.400000000000006</c:v>
                </c:pt>
                <c:pt idx="2">
                  <c:v>81.599999999999994</c:v>
                </c:pt>
                <c:pt idx="3">
                  <c:v>85.4</c:v>
                </c:pt>
                <c:pt idx="4">
                  <c:v>88.9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98979200"/>
        <c:axId val="98980992"/>
        <c:axId val="0"/>
      </c:bar3DChart>
      <c:catAx>
        <c:axId val="9897920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98980992"/>
        <c:crosses val="autoZero"/>
        <c:auto val="1"/>
        <c:lblAlgn val="ctr"/>
        <c:lblOffset val="100"/>
      </c:catAx>
      <c:valAx>
        <c:axId val="98980992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98979200"/>
        <c:crosses val="autoZero"/>
        <c:crossBetween val="between"/>
        <c:majorUnit val="2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415791553463757"/>
          <c:y val="3.341033386227527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30-45C9-97E4-DFAAF4BC1B74}"/>
            </c:ext>
          </c:extLst>
        </c:ser>
        <c:gapWidth val="75"/>
        <c:shape val="box"/>
        <c:axId val="98296576"/>
        <c:axId val="98298496"/>
        <c:axId val="0"/>
      </c:bar3DChart>
      <c:catAx>
        <c:axId val="9829657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98298496"/>
        <c:crosses val="autoZero"/>
        <c:lblAlgn val="ctr"/>
        <c:lblOffset val="100"/>
      </c:catAx>
      <c:valAx>
        <c:axId val="9829849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982965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Y val="0"/>
      <c:depthPercent val="10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 </c:v>
                </c:pt>
              </c:strCache>
            </c:strRef>
          </c:tx>
          <c:spPr>
            <a:solidFill>
              <a:srgbClr val="0066FF"/>
            </a:solidFill>
            <a:ln>
              <a:solidFill>
                <a:srgbClr val="003399"/>
              </a:solidFill>
            </a:ln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571.20000000000005</c:v>
                </c:pt>
                <c:pt idx="1">
                  <c:v>494.4</c:v>
                </c:pt>
                <c:pt idx="2">
                  <c:v>678</c:v>
                </c:pt>
                <c:pt idx="3">
                  <c:v>1539.3</c:v>
                </c:pt>
                <c:pt idx="4">
                  <c:v>819.5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2-4C79-AF30-4DA0796B58F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99CCFF"/>
            </a:solidFill>
            <a:ln>
              <a:solidFill>
                <a:srgbClr val="003399"/>
              </a:solidFill>
            </a:ln>
          </c:spPr>
          <c:dLbls>
            <c:dLbl>
              <c:idx val="0"/>
              <c:layout>
                <c:manualLayout>
                  <c:x val="0.13032912431026183"/>
                  <c:y val="-0.22053255578437697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1026,3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82-4C79-AF30-4DA0796B58FD}"/>
                </c:ext>
              </c:extLst>
            </c:dLbl>
            <c:dLbl>
              <c:idx val="1"/>
              <c:layout>
                <c:manualLayout>
                  <c:x val="-0.13322550387919871"/>
                  <c:y val="-9.8896796655434743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777,1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82-4C79-AF30-4DA0796B58FD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82-4C79-AF30-4DA0796B58FD}"/>
                </c:ext>
              </c:extLst>
            </c:dLbl>
            <c:dLbl>
              <c:idx val="3"/>
              <c:layout>
                <c:manualLayout>
                  <c:x val="-5.3327408065770472E-3"/>
                  <c:y val="-5.3747955088857456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r>
                      <a:rPr lang="en-US" sz="1400" b="1" dirty="0" smtClean="0">
                        <a:solidFill>
                          <a:srgbClr val="C00000"/>
                        </a:solidFill>
                      </a:rPr>
                      <a:t>18</a:t>
                    </a: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36,6</a:t>
                    </a:r>
                    <a:endParaRPr lang="en-US" sz="1400" b="1" dirty="0">
                      <a:solidFill>
                        <a:srgbClr val="C00000"/>
                      </a:solidFill>
                    </a:endParaRPr>
                  </a:p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endParaRPr lang="en-US" sz="1400" b="1" dirty="0">
                      <a:solidFill>
                        <a:srgbClr val="C00000"/>
                      </a:solidFill>
                    </a:endParaRPr>
                  </a:p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82-4C79-AF30-4DA0796B58FD}"/>
                </c:ext>
              </c:extLst>
            </c:dLbl>
            <c:dLbl>
              <c:idx val="4"/>
              <c:layout>
                <c:manualLayout>
                  <c:x val="-1.1065032126060081E-3"/>
                  <c:y val="-0.12139556321696754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946,7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82-4C79-AF30-4DA0796B58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205.9</c:v>
                </c:pt>
                <c:pt idx="1">
                  <c:v>531.20000000000005</c:v>
                </c:pt>
                <c:pt idx="2">
                  <c:v>202.3</c:v>
                </c:pt>
                <c:pt idx="3">
                  <c:v>297.3</c:v>
                </c:pt>
                <c:pt idx="4">
                  <c:v>127.2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782-4C79-AF30-4DA0796B58FD}"/>
            </c:ext>
          </c:extLst>
        </c:ser>
        <c:gapWidth val="75"/>
        <c:shape val="box"/>
        <c:axId val="105419904"/>
        <c:axId val="105421440"/>
        <c:axId val="0"/>
      </c:bar3DChart>
      <c:catAx>
        <c:axId val="1054199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05421440"/>
        <c:crosses val="autoZero"/>
        <c:lblAlgn val="ctr"/>
        <c:lblOffset val="100"/>
      </c:catAx>
      <c:valAx>
        <c:axId val="1054214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05419904"/>
        <c:crosses val="autoZero"/>
        <c:crossBetween val="between"/>
      </c:valAx>
      <c:spPr>
        <a:noFill/>
        <a:ln w="25353">
          <a:noFill/>
        </a:ln>
      </c:spPr>
    </c:plotArea>
    <c:legend>
      <c:legendPos val="r"/>
      <c:layout>
        <c:manualLayout>
          <c:xMode val="edge"/>
          <c:yMode val="edge"/>
          <c:x val="0.71276281802022001"/>
          <c:y val="0.6006605326681026"/>
          <c:w val="0.24709020690744088"/>
          <c:h val="0.25126132206527779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X val="0"/>
      <c:rotY val="0"/>
      <c:depthPercent val="100"/>
      <c:perspective val="3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8.1535907337188046E-2"/>
          <c:y val="0.23686412777890861"/>
          <c:w val="0.66523635992980279"/>
          <c:h val="0.4434044983357719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Строительство малоэтажных многоквартирных домов</c:v>
                </c:pt>
              </c:strCache>
            </c:strRef>
          </c:tx>
          <c:spPr>
            <a:gradFill>
              <a:gsLst>
                <a:gs pos="55000">
                  <a:srgbClr val="A3C2E1"/>
                </a:gs>
                <a:gs pos="14000">
                  <a:srgbClr val="0070C0"/>
                </a:gs>
                <a:gs pos="75000">
                  <a:srgbClr val="D3E2F1"/>
                </a:gs>
                <a:gs pos="86000">
                  <a:srgbClr val="D3E2F1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-3.1757224107715801E-3"/>
                  <c:y val="1.14659637344646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6F-48F0-B242-C33540211B97}"/>
                </c:ext>
              </c:extLst>
            </c:dLbl>
            <c:dLbl>
              <c:idx val="1"/>
              <c:layout>
                <c:manualLayout>
                  <c:x val="-1.6570910110516823E-2"/>
                  <c:y val="-1.68619516223517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6F-48F0-B242-C33540211B97}"/>
                </c:ext>
              </c:extLst>
            </c:dLbl>
            <c:dLbl>
              <c:idx val="2"/>
              <c:layout>
                <c:manualLayout>
                  <c:x val="-9.5360815090458247E-3"/>
                  <c:y val="-9.19123855437498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6F-48F0-B242-C33540211B97}"/>
                </c:ext>
              </c:extLst>
            </c:dLbl>
            <c:dLbl>
              <c:idx val="3"/>
              <c:layout>
                <c:manualLayout>
                  <c:x val="-1.9501966712693303E-2"/>
                  <c:y val="-4.1952110521691023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6F-48F0-B242-C33540211B97}"/>
                </c:ext>
              </c:extLst>
            </c:dLbl>
            <c:dLbl>
              <c:idx val="4"/>
              <c:layout>
                <c:manualLayout>
                  <c:x val="-1.9576693859412461E-2"/>
                  <c:y val="-3.12690691411462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6F-48F0-B242-C33540211B97}"/>
                </c:ext>
              </c:extLst>
            </c:dLbl>
            <c:dLbl>
              <c:idx val="5"/>
              <c:layout>
                <c:manualLayout>
                  <c:x val="8.3333342446778747E-3"/>
                  <c:y val="2.131628209799882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1680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46F-48F0-B242-C33540211B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Индивидуальное жилищное строительство</c:v>
                </c:pt>
              </c:strCache>
            </c:strRef>
          </c:tx>
          <c:spPr>
            <a:gradFill>
              <a:gsLst>
                <a:gs pos="53000">
                  <a:srgbClr val="FFB3D9"/>
                </a:gs>
                <a:gs pos="14000">
                  <a:srgbClr val="E86E71"/>
                </a:gs>
                <a:gs pos="76000">
                  <a:srgbClr val="FFE1FF"/>
                </a:gs>
                <a:gs pos="3279">
                  <a:srgbClr val="E86E71"/>
                </a:gs>
                <a:gs pos="26000">
                  <a:srgbClr val="E86E71"/>
                </a:gs>
                <a:gs pos="86000">
                  <a:srgbClr val="FFE3FF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8.6244897520347547E-3"/>
                  <c:y val="-8.620323939166160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6F-48F0-B242-C33540211B97}"/>
                </c:ext>
              </c:extLst>
            </c:dLbl>
            <c:dLbl>
              <c:idx val="1"/>
              <c:layout>
                <c:manualLayout>
                  <c:x val="1.5210227537442077E-2"/>
                  <c:y val="-8.79660615546212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46F-48F0-B242-C33540211B97}"/>
                </c:ext>
              </c:extLst>
            </c:dLbl>
            <c:dLbl>
              <c:idx val="2"/>
              <c:layout>
                <c:manualLayout>
                  <c:x val="5.1640020881789719E-3"/>
                  <c:y val="-2.722901242830916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46F-48F0-B242-C33540211B97}"/>
                </c:ext>
              </c:extLst>
            </c:dLbl>
            <c:dLbl>
              <c:idx val="3"/>
              <c:layout>
                <c:manualLayout>
                  <c:x val="-4.0810877644419504E-3"/>
                  <c:y val="-1.173677111113423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46F-48F0-B242-C33540211B97}"/>
                </c:ext>
              </c:extLst>
            </c:dLbl>
            <c:dLbl>
              <c:idx val="4"/>
              <c:layout>
                <c:manualLayout>
                  <c:x val="-5.5732894757725814E-3"/>
                  <c:y val="-3.436157532463306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46F-48F0-B242-C33540211B97}"/>
                </c:ext>
              </c:extLst>
            </c:dLbl>
            <c:dLbl>
              <c:idx val="5"/>
              <c:layout>
                <c:manualLayout>
                  <c:x val="2.7414952815365698E-2"/>
                  <c:y val="-2.808209619778137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 sz="1400" b="1" baseline="0">
                    <a:solidFill>
                      <a:srgbClr val="00206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3128</c:v>
                </c:pt>
                <c:pt idx="1">
                  <c:v>2288</c:v>
                </c:pt>
                <c:pt idx="2">
                  <c:v>4339</c:v>
                </c:pt>
                <c:pt idx="3">
                  <c:v>4088</c:v>
                </c:pt>
                <c:pt idx="4">
                  <c:v>3560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46F-48F0-B242-C33540211B97}"/>
            </c:ext>
          </c:extLst>
        </c:ser>
        <c:shape val="box"/>
        <c:axId val="117222784"/>
        <c:axId val="117236864"/>
        <c:axId val="0"/>
      </c:bar3DChart>
      <c:catAx>
        <c:axId val="1172227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0" baseline="0">
                <a:solidFill>
                  <a:srgbClr val="002060"/>
                </a:solidFill>
              </a:defRPr>
            </a:pPr>
            <a:endParaRPr lang="ru-RU"/>
          </a:p>
        </c:txPr>
        <c:crossAx val="117236864"/>
        <c:crosses val="autoZero"/>
        <c:auto val="1"/>
        <c:lblAlgn val="ctr"/>
        <c:lblOffset val="100"/>
      </c:catAx>
      <c:valAx>
        <c:axId val="11723686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17222784"/>
        <c:crosses val="autoZero"/>
        <c:crossBetween val="between"/>
      </c:valAx>
      <c:spPr>
        <a:noFill/>
        <a:ln w="25398">
          <a:noFill/>
        </a:ln>
      </c:spPr>
    </c:plotArea>
    <c:legend>
      <c:legendPos val="b"/>
      <c:layout>
        <c:manualLayout>
          <c:xMode val="edge"/>
          <c:yMode val="edge"/>
          <c:x val="8.0919202790697045E-2"/>
          <c:y val="0.82669532303004389"/>
          <c:w val="0.8065697379865957"/>
          <c:h val="0.1184686393132421"/>
        </c:manualLayout>
      </c:layout>
      <c:txPr>
        <a:bodyPr/>
        <a:lstStyle/>
        <a:p>
          <a:pPr>
            <a:defRPr sz="1200" b="1" i="0" baseline="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Ремонт автомобильных дорог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dLbls>
            <c:dLbl>
              <c:idx val="0"/>
              <c:layout>
                <c:manualLayout>
                  <c:x val="4.2991901865976441E-3"/>
                  <c:y val="-1.08158272269264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4C4-4AAE-B7D5-4CCFB38E93B4}"/>
                </c:ext>
              </c:extLst>
            </c:dLbl>
            <c:dLbl>
              <c:idx val="1"/>
              <c:layout>
                <c:manualLayout>
                  <c:x val="1.6144039551161016E-3"/>
                  <c:y val="-7.591547799036844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BF-488C-B91B-62A338624DA4}"/>
                </c:ext>
              </c:extLst>
            </c:dLbl>
            <c:dLbl>
              <c:idx val="2"/>
              <c:layout>
                <c:manualLayout>
                  <c:x val="-1.8074682523197899E-3"/>
                  <c:y val="-3.622363215681358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2BF-488C-B91B-62A338624DA4}"/>
                </c:ext>
              </c:extLst>
            </c:dLbl>
            <c:dLbl>
              <c:idx val="3"/>
              <c:layout>
                <c:manualLayout>
                  <c:x val="0"/>
                  <c:y val="-3.3347743970476712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5.7422665597542416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123151.8</c:v>
                </c:pt>
                <c:pt idx="1">
                  <c:v>136135.20000000001</c:v>
                </c:pt>
                <c:pt idx="2">
                  <c:v>45147.9</c:v>
                </c:pt>
                <c:pt idx="3">
                  <c:v>62855.4</c:v>
                </c:pt>
                <c:pt idx="4">
                  <c:v>43892.7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Содержание автомобильных дорог</c:v>
                </c:pt>
              </c:strCache>
            </c:strRef>
          </c:tx>
          <c:dLbls>
            <c:dLbl>
              <c:idx val="0"/>
              <c:layout>
                <c:manualLayout>
                  <c:x val="1.8838939393207559E-2"/>
                  <c:y val="-7.557202946442648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BF-488C-B91B-62A338624DA4}"/>
                </c:ext>
              </c:extLst>
            </c:dLbl>
            <c:dLbl>
              <c:idx val="1"/>
              <c:layout>
                <c:manualLayout>
                  <c:x val="1.7685082092327907E-2"/>
                  <c:y val="-3.527418142170255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2BF-488C-B91B-62A338624DA4}"/>
                </c:ext>
              </c:extLst>
            </c:dLbl>
            <c:dLbl>
              <c:idx val="2"/>
              <c:layout>
                <c:manualLayout>
                  <c:x val="2.03754534520319E-2"/>
                  <c:y val="-4.021805548175804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BF-488C-B91B-62A338624DA4}"/>
                </c:ext>
              </c:extLst>
            </c:dLbl>
            <c:dLbl>
              <c:idx val="3"/>
              <c:layout>
                <c:manualLayout>
                  <c:x val="2.4921747825120948E-2"/>
                  <c:y val="-4.1015974070513883E-2"/>
                </c:manualLayout>
              </c:layout>
              <c:showVal val="1"/>
            </c:dLbl>
            <c:dLbl>
              <c:idx val="4"/>
              <c:layout>
                <c:manualLayout>
                  <c:x val="2.3004690300111583E-2"/>
                  <c:y val="-4.5117725937428348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11305.2</c:v>
                </c:pt>
                <c:pt idx="1">
                  <c:v>16198.9</c:v>
                </c:pt>
                <c:pt idx="2">
                  <c:v>20581.599999999962</c:v>
                </c:pt>
                <c:pt idx="3">
                  <c:v>19329.7</c:v>
                </c:pt>
                <c:pt idx="4">
                  <c:v>21482.1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2BF-488C-B91B-62A338624DA4}"/>
            </c:ext>
          </c:extLst>
        </c:ser>
        <c:dLbls>
          <c:showVal val="1"/>
        </c:dLbls>
        <c:gapWidth val="75"/>
        <c:shape val="box"/>
        <c:axId val="127989248"/>
        <c:axId val="127990784"/>
        <c:axId val="0"/>
      </c:bar3DChart>
      <c:catAx>
        <c:axId val="127989248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27990784"/>
        <c:crosses val="autoZero"/>
        <c:auto val="1"/>
        <c:lblAlgn val="ctr"/>
        <c:lblOffset val="100"/>
      </c:catAx>
      <c:valAx>
        <c:axId val="127990784"/>
        <c:scaling>
          <c:orientation val="minMax"/>
        </c:scaling>
        <c:axPos val="l"/>
        <c:numFmt formatCode="#,##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27989248"/>
        <c:crosses val="autoZero"/>
        <c:crossBetween val="between"/>
      </c:valAx>
      <c:spPr>
        <a:noFill/>
        <a:ln w="16713">
          <a:noFill/>
        </a:ln>
      </c:spPr>
    </c:plotArea>
    <c:legend>
      <c:legendPos val="b"/>
      <c:layout/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 rot="0"/>
          <a:lstStyle/>
          <a:p>
            <a:pPr>
              <a:defRPr/>
            </a:pPr>
            <a:r>
              <a:rPr lang="ru-RU"/>
              <a:t>Объём пассажироперевозок, тыс. чел  </a:t>
            </a:r>
          </a:p>
        </c:rich>
      </c:tx>
      <c:layout/>
    </c:title>
    <c:view3D>
      <c:rAngAx val="1"/>
    </c:view3D>
    <c:plotArea>
      <c:layout/>
      <c:bar3DChart>
        <c:barDir val="col"/>
        <c:grouping val="percentStacked"/>
        <c:gapWidth val="55"/>
        <c:gapDepth val="55"/>
        <c:shape val="box"/>
        <c:axId val="134664576"/>
        <c:axId val="134666112"/>
        <c:axId val="0"/>
      </c:bar3DChart>
      <c:catAx>
        <c:axId val="134664576"/>
        <c:scaling>
          <c:orientation val="minMax"/>
        </c:scaling>
        <c:axPos val="b"/>
        <c:numFmt formatCode="dd/mm/yyyy" sourceLinked="1"/>
        <c:majorTickMark val="none"/>
        <c:tickLblPos val="nextTo"/>
        <c:crossAx val="134666112"/>
        <c:crosses val="autoZero"/>
        <c:auto val="1"/>
        <c:lblAlgn val="ctr"/>
        <c:lblOffset val="100"/>
      </c:catAx>
      <c:valAx>
        <c:axId val="134666112"/>
        <c:scaling>
          <c:orientation val="minMax"/>
        </c:scaling>
        <c:axPos val="l"/>
        <c:majorGridlines/>
        <c:numFmt formatCode="0%" sourceLinked="0"/>
        <c:majorTickMark val="none"/>
        <c:tickLblPos val="nextTo"/>
        <c:crossAx val="13466457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средств предусмотренных муниципальным образованием на осуществление перевозок </c:v>
                </c:pt>
              </c:strCache>
            </c:strRef>
          </c:tx>
          <c:dLbls>
            <c:dLbl>
              <c:idx val="0"/>
              <c:layout>
                <c:manualLayout>
                  <c:x val="2.8219086768136874E-2"/>
                  <c:y val="-0.1470580772232438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FDB-425A-9803-A6A699570EBD}"/>
                </c:ext>
              </c:extLst>
            </c:dLbl>
            <c:dLbl>
              <c:idx val="1"/>
              <c:layout>
                <c:manualLayout>
                  <c:x val="1.8691979963213614E-2"/>
                  <c:y val="-8.007197512512674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FDB-425A-9803-A6A699570EBD}"/>
                </c:ext>
              </c:extLst>
            </c:dLbl>
            <c:dLbl>
              <c:idx val="2"/>
              <c:layout>
                <c:manualLayout>
                  <c:x val="1.1818203959908386E-2"/>
                  <c:y val="-0.2337129559444169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FDB-425A-9803-A6A699570EBD}"/>
                </c:ext>
              </c:extLst>
            </c:dLbl>
            <c:dLbl>
              <c:idx val="3"/>
              <c:layout>
                <c:manualLayout>
                  <c:x val="2.8219086768136788E-2"/>
                  <c:y val="-0.2574355592862795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FDB-425A-9803-A6A699570EBD}"/>
                </c:ext>
              </c:extLst>
            </c:dLbl>
            <c:dLbl>
              <c:idx val="4"/>
              <c:layout>
                <c:manualLayout>
                  <c:x val="2.1284890953226811E-2"/>
                  <c:y val="-0.4516684517209148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FDB-425A-9803-A6A699570E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935.3</c:v>
                </c:pt>
                <c:pt idx="1">
                  <c:v>205.2</c:v>
                </c:pt>
                <c:pt idx="2">
                  <c:v>2530.1</c:v>
                </c:pt>
                <c:pt idx="3">
                  <c:v>2997.8</c:v>
                </c:pt>
                <c:pt idx="4">
                  <c:v>5963.6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FDB-425A-9803-A6A699570EBD}"/>
            </c:ext>
          </c:extLst>
        </c:ser>
        <c:dLbls>
          <c:showVal val="1"/>
        </c:dLbls>
        <c:gapWidth val="95"/>
        <c:gapDepth val="95"/>
        <c:shape val="box"/>
        <c:axId val="133509888"/>
        <c:axId val="133511424"/>
        <c:axId val="0"/>
      </c:bar3DChart>
      <c:catAx>
        <c:axId val="1335098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133511424"/>
        <c:crosses val="autoZero"/>
        <c:auto val="1"/>
        <c:lblAlgn val="ctr"/>
        <c:lblOffset val="100"/>
      </c:catAx>
      <c:valAx>
        <c:axId val="133511424"/>
        <c:scaling>
          <c:orientation val="minMax"/>
        </c:scaling>
        <c:delete val="1"/>
        <c:axPos val="l"/>
        <c:numFmt formatCode="General" sourceLinked="1"/>
        <c:tickLblPos val="none"/>
        <c:crossAx val="133509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7728559711286163"/>
                  <c:y val="-6.8272637795275593E-2"/>
                </c:manualLayout>
              </c:layout>
              <c:tx>
                <c:rich>
                  <a:bodyPr/>
                  <a:lstStyle/>
                  <a:p>
                    <a:r>
                      <a:rPr lang="ru-RU" sz="1500" b="1" dirty="0">
                        <a:solidFill>
                          <a:srgbClr val="002060"/>
                        </a:solidFill>
                      </a:rPr>
                      <a:t>Налоговые доходы</a:t>
                    </a:r>
                  </a:p>
                </c:rich>
              </c:tx>
              <c:showCatName val="1"/>
            </c:dLbl>
            <c:dLbl>
              <c:idx val="1"/>
              <c:layout>
                <c:manualLayout>
                  <c:x val="-3.1084239994005852E-3"/>
                  <c:y val="-0.17488125009170891"/>
                </c:manualLayout>
              </c:layout>
              <c:tx>
                <c:rich>
                  <a:bodyPr/>
                  <a:lstStyle/>
                  <a:p>
                    <a:r>
                      <a:rPr lang="ru-RU" sz="1500" b="1" dirty="0">
                        <a:solidFill>
                          <a:srgbClr val="002060"/>
                        </a:solidFill>
                      </a:rPr>
                      <a:t>Неналоговые доходы</a:t>
                    </a:r>
                  </a:p>
                </c:rich>
              </c:tx>
              <c:showCatName val="1"/>
            </c:dLbl>
            <c:dLbl>
              <c:idx val="2"/>
              <c:layout>
                <c:manualLayout>
                  <c:x val="1.1264069169863205E-2"/>
                  <c:y val="5.3960389264316962E-2"/>
                </c:manualLayout>
              </c:layout>
              <c:tx>
                <c:rich>
                  <a:bodyPr/>
                  <a:lstStyle/>
                  <a:p>
                    <a:r>
                      <a:rPr lang="ru-RU" sz="1500" b="1" dirty="0">
                        <a:solidFill>
                          <a:srgbClr val="002060"/>
                        </a:solidFill>
                      </a:rPr>
                      <a:t>Безвозмездные поступления</a:t>
                    </a:r>
                  </a:p>
                </c:rich>
              </c:tx>
              <c:showCatName val="1"/>
            </c:dLbl>
            <c:showCatName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0.23200000000000001</c:v>
                </c:pt>
                <c:pt idx="1">
                  <c:v>2.0000000000000011E-2</c:v>
                </c:pt>
                <c:pt idx="2">
                  <c:v>0.748000000000002</c:v>
                </c:pt>
              </c:numCache>
            </c:numRef>
          </c:val>
        </c:ser>
      </c:pie3DChart>
    </c:plotArea>
    <c:plotVisOnly val="1"/>
  </c:chart>
  <c:spPr>
    <a:solidFill>
      <a:schemeClr val="accent1">
        <a:lumMod val="20000"/>
        <a:lumOff val="80000"/>
      </a:schemeClr>
    </a:solidFill>
  </c:spPr>
  <c:txPr>
    <a:bodyPr/>
    <a:lstStyle/>
    <a:p>
      <a:pPr>
        <a:defRPr lang="ru-RU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1.9596588033428432E-2"/>
          <c:y val="3.2334370255156855E-2"/>
          <c:w val="0.96080682393314365"/>
          <c:h val="0.7511521867940594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жилищного фонда тыс.кв.м.</c:v>
                </c:pt>
              </c:strCache>
            </c:strRef>
          </c:tx>
          <c:dLbls>
            <c:dLbl>
              <c:idx val="0"/>
              <c:layout>
                <c:manualLayout>
                  <c:x val="1.6666666666666701E-2"/>
                  <c:y val="-0.05"/>
                </c:manualLayout>
              </c:layout>
              <c:showVal val="1"/>
            </c:dLbl>
            <c:dLbl>
              <c:idx val="1"/>
              <c:layout>
                <c:manualLayout>
                  <c:x val="2.0833333333333412E-2"/>
                  <c:y val="-4.0625000000000015E-2"/>
                </c:manualLayout>
              </c:layout>
              <c:showVal val="1"/>
            </c:dLbl>
            <c:dLbl>
              <c:idx val="2"/>
              <c:layout>
                <c:manualLayout>
                  <c:x val="1.0416666666666666E-2"/>
                  <c:y val="-0.05"/>
                </c:manualLayout>
              </c:layout>
              <c:showVal val="1"/>
            </c:dLbl>
            <c:dLbl>
              <c:idx val="3"/>
              <c:layout>
                <c:manualLayout>
                  <c:x val="1.4583333333333341E-2"/>
                  <c:y val="-4.3749999999999997E-2"/>
                </c:manualLayout>
              </c:layout>
              <c:showVal val="1"/>
            </c:dLbl>
            <c:dLbl>
              <c:idx val="4"/>
              <c:layout>
                <c:manualLayout>
                  <c:x val="1.4583333333333341E-2"/>
                  <c:y val="-4.6875000000000007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662.5</c:v>
                </c:pt>
                <c:pt idx="1">
                  <c:v>666.9</c:v>
                </c:pt>
                <c:pt idx="2">
                  <c:v>671.2</c:v>
                </c:pt>
                <c:pt idx="3">
                  <c:v>670.4</c:v>
                </c:pt>
                <c:pt idx="4">
                  <c:v>672.33999999999946</c:v>
                </c:pt>
              </c:numCache>
            </c:numRef>
          </c:val>
        </c:ser>
        <c:dLbls>
          <c:showVal val="1"/>
        </c:dLbls>
        <c:gapWidth val="75"/>
        <c:shape val="box"/>
        <c:axId val="139170176"/>
        <c:axId val="139171712"/>
        <c:axId val="0"/>
      </c:bar3DChart>
      <c:catAx>
        <c:axId val="1391701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139171712"/>
        <c:crosses val="autoZero"/>
        <c:auto val="1"/>
        <c:lblAlgn val="ctr"/>
        <c:lblOffset val="100"/>
      </c:catAx>
      <c:valAx>
        <c:axId val="13917171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917017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r>
              <a:rPr lang="ru-RU" sz="1600" b="0" i="0" baseline="0" dirty="0" smtClean="0">
                <a:solidFill>
                  <a:srgbClr val="002060"/>
                </a:solidFill>
              </a:rPr>
              <a:t>Площадь МКД, тыс. кв.м</a:t>
            </a:r>
            <a:endParaRPr lang="ru-RU" sz="1600" b="0" dirty="0">
              <a:solidFill>
                <a:srgbClr val="002060"/>
              </a:solidFill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2599573490813904E-2"/>
          <c:y val="5.4784940944883162E-2"/>
          <c:w val="0.62681315616797961"/>
          <c:h val="0.86886761811023661"/>
        </c:manualLayout>
      </c:layout>
      <c:pie3DChart>
        <c:varyColors val="1"/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989116949968539"/>
          <c:y val="0.2136257381889764"/>
          <c:w val="0.28807447320668894"/>
          <c:h val="0.38868602362205645"/>
        </c:manualLayout>
      </c:layout>
      <c:txPr>
        <a:bodyPr/>
        <a:lstStyle/>
        <a:p>
          <a:pPr>
            <a:defRPr sz="1200">
              <a:solidFill>
                <a:srgbClr val="2B51F5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Перевод котельных на природный газ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2020-2022</c:v>
                </c:pt>
                <c:pt idx="1">
                  <c:v>2023</c:v>
                </c:pt>
                <c:pt idx="2">
                  <c:v>2024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13</c:v>
                </c:pt>
                <c:pt idx="2">
                  <c:v>15</c:v>
                </c:pt>
              </c:numCache>
            </c:numRef>
          </c:val>
        </c:ser>
        <c:dLbls>
          <c:showVal val="1"/>
        </c:dLbls>
        <c:gapWidth val="75"/>
        <c:axId val="149901696"/>
        <c:axId val="149903232"/>
      </c:barChart>
      <c:catAx>
        <c:axId val="1499016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149903232"/>
        <c:crosses val="autoZero"/>
        <c:auto val="1"/>
        <c:lblAlgn val="ctr"/>
        <c:lblOffset val="100"/>
      </c:catAx>
      <c:valAx>
        <c:axId val="149903232"/>
        <c:scaling>
          <c:orientation val="minMax"/>
        </c:scaling>
        <c:axPos val="l"/>
        <c:numFmt formatCode="General" sourceLinked="1"/>
        <c:majorTickMark val="none"/>
        <c:tickLblPos val="none"/>
        <c:crossAx val="14990169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3735413876187771"/>
          <c:y val="2.6527022613857137E-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Аварийный жилищный фонд на территории г.о.г. Буй</c:v>
                </c:pt>
              </c:strCache>
            </c:strRef>
          </c:tx>
          <c:explosion val="14"/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1267-487F-99B6-6845AE667B5D}"/>
              </c:ext>
            </c:extLst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267-487F-99B6-6845AE667B5D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Лист1!$A$3:$A$4</c:f>
              <c:strCache>
                <c:ptCount val="2"/>
                <c:pt idx="0">
                  <c:v>Расселено в рамках программы</c:v>
                </c:pt>
                <c:pt idx="1">
                  <c:v>Аварийные</c:v>
                </c:pt>
              </c:strCache>
            </c:strRef>
          </c:cat>
          <c:val>
            <c:numRef>
              <c:f>Лист1!$B$3:$B$4</c:f>
              <c:numCache>
                <c:formatCode>General</c:formatCode>
                <c:ptCount val="2"/>
                <c:pt idx="0">
                  <c:v>73</c:v>
                </c:pt>
                <c:pt idx="1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1A3-472E-A297-F360799995E8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/>
          <a:lstStyle/>
          <a:p>
            <a:pPr>
              <a:defRPr sz="1862" b="0" strike="noStrike" spc="-1">
                <a:solidFill>
                  <a:srgbClr val="595959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595959"/>
                </a:solidFill>
                <a:latin typeface="Calibri"/>
              </a:rPr>
              <a:t>Ряд 1</a:t>
            </a:r>
          </a:p>
        </c:rich>
      </c:tx>
      <c:spPr>
        <a:noFill/>
        <a:ln w="0">
          <a:noFill/>
        </a:ln>
      </c:spPr>
    </c:title>
    <c:view3D>
      <c:rAngAx val="1"/>
    </c:view3D>
    <c:floor>
      <c:spPr>
        <a:noFill/>
        <a:ln w="6480">
          <a:noFill/>
        </a:ln>
      </c:spPr>
    </c:floor>
    <c:sideWall>
      <c:spPr>
        <a:noFill/>
        <a:ln w="6480">
          <a:noFill/>
        </a:ln>
      </c:spPr>
    </c:sideWall>
    <c:backWall>
      <c:spPr>
        <a:noFill/>
        <a:ln w="6480">
          <a:noFill/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dLbls>
            <c:spPr>
              <a:noFill/>
              <a:ln>
                <a:noFill/>
              </a:ln>
              <a:effectLst/>
            </c:spPr>
            <c:txPr>
              <a:bodyPr wrap="none"/>
              <a:lstStyle/>
              <a:p>
                <a:pPr>
                  <a:defRPr sz="1000" b="0" strike="noStrike" spc="-1">
                    <a:latin typeface="Arial"/>
                  </a:defRPr>
                </a:pPr>
                <a:endParaRPr lang="ru-RU"/>
              </a:p>
            </c:txPr>
            <c:showBubbleSize val="1"/>
            <c:separator> </c:separato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1160</c:v>
                </c:pt>
                <c:pt idx="1">
                  <c:v>1125</c:v>
                </c:pt>
                <c:pt idx="2">
                  <c:v>1222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0B-4D4B-B68F-DA08BEDA968B}"/>
            </c:ext>
          </c:extLst>
        </c:ser>
        <c:shape val="box"/>
        <c:axId val="148685184"/>
        <c:axId val="148686720"/>
        <c:axId val="0"/>
      </c:bar3DChart>
      <c:catAx>
        <c:axId val="148685184"/>
        <c:scaling>
          <c:orientation val="minMax"/>
        </c:scaling>
        <c:axPos val="b"/>
        <c:numFmt formatCode="General" sourceLinked="0"/>
        <c:majorTickMark val="none"/>
        <c:tickLblPos val="nextTo"/>
        <c:spPr>
          <a:ln w="648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595959"/>
                </a:solidFill>
                <a:latin typeface="Calibri"/>
              </a:defRPr>
            </a:pPr>
            <a:endParaRPr lang="ru-RU"/>
          </a:p>
        </c:txPr>
        <c:crossAx val="148686720"/>
        <c:crosses val="autoZero"/>
        <c:auto val="1"/>
        <c:lblAlgn val="ctr"/>
        <c:lblOffset val="100"/>
      </c:catAx>
      <c:valAx>
        <c:axId val="148686720"/>
        <c:scaling>
          <c:orientation val="minMax"/>
        </c:scaling>
        <c:axPos val="l"/>
        <c:majorGridlines>
          <c:spPr>
            <a:ln w="9360">
              <a:solidFill>
                <a:srgbClr val="D9D9D9"/>
              </a:solidFill>
              <a:round/>
            </a:ln>
          </c:spPr>
        </c:majorGridlines>
        <c:numFmt formatCode="General" sourceLinked="0"/>
        <c:majorTickMark val="none"/>
        <c:tickLblPos val="nextTo"/>
        <c:spPr>
          <a:ln w="648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595959"/>
                </a:solidFill>
                <a:latin typeface="Calibri"/>
              </a:defRPr>
            </a:pPr>
            <a:endParaRPr lang="ru-RU"/>
          </a:p>
        </c:txPr>
        <c:crossAx val="148685184"/>
        <c:crosses val="autoZero"/>
        <c:crossBetween val="between"/>
      </c:valAx>
    </c:plotArea>
    <c:legend>
      <c:legendPos val="b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595959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Лист2!$A$2:$A$5</c:f>
              <c:strCache>
                <c:ptCount val="4"/>
                <c:pt idx="0">
                  <c:v>труд</c:v>
                </c:pt>
                <c:pt idx="1">
                  <c:v>физика</c:v>
                </c:pt>
                <c:pt idx="2">
                  <c:v>иностранный язык</c:v>
                </c:pt>
                <c:pt idx="3">
                  <c:v>математика</c:v>
                </c:pt>
              </c:strCache>
            </c:strRef>
          </c:cat>
          <c:val>
            <c:numRef>
              <c:f>Лист2!$B$2:$B$5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E69-41F9-8FBA-A3C7F018CB1C}"/>
            </c:ext>
          </c:extLst>
        </c:ser>
        <c:dLbls>
          <c:showVal val="1"/>
        </c:dLbls>
        <c:gapWidth val="65"/>
        <c:axId val="152453888"/>
        <c:axId val="152455424"/>
      </c:barChart>
      <c:catAx>
        <c:axId val="152453888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2455424"/>
        <c:crosses val="autoZero"/>
        <c:auto val="1"/>
        <c:lblAlgn val="ctr"/>
        <c:lblOffset val="100"/>
      </c:catAx>
      <c:valAx>
        <c:axId val="152455424"/>
        <c:scaling>
          <c:orientation val="minMax"/>
        </c:scaling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245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Под опекой</c:v>
                </c:pt>
                <c:pt idx="1">
                  <c:v>В приемных семьях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0.66000000000000858</c:v>
                </c:pt>
                <c:pt idx="1">
                  <c:v>0.34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66-4686-9CD1-DAF68E58E885}"/>
            </c:ext>
          </c:extLst>
        </c:ser>
      </c:pie3D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9368346932645344E-2"/>
          <c:y val="5.6600401645031904E-2"/>
          <c:w val="0.69452608267716531"/>
          <c:h val="0.931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Под опекой</c:v>
                </c:pt>
                <c:pt idx="1">
                  <c:v>В приемных семьях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0.65900000000000036</c:v>
                </c:pt>
                <c:pt idx="1">
                  <c:v>0.34100000000000008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DD-43B6-A03E-A48C7146A0A2}"/>
            </c:ext>
          </c:extLst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26694368414739"/>
          <c:y val="0.20339571823325117"/>
          <c:w val="0.26261658356703382"/>
          <c:h val="0.59320834505817566"/>
        </c:manualLayout>
      </c:layout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8"/>
  <c:chart>
    <c:title>
      <c:tx>
        <c:rich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r>
              <a:rPr lang="ru-RU" b="1" dirty="0" smtClean="0">
                <a:solidFill>
                  <a:srgbClr val="002060"/>
                </a:solidFill>
              </a:rPr>
              <a:t>Количество  </a:t>
            </a:r>
            <a:r>
              <a:rPr lang="ru-RU" b="1" dirty="0">
                <a:solidFill>
                  <a:srgbClr val="002060"/>
                </a:solidFill>
              </a:rPr>
              <a:t>семей, состоящих на учете</a:t>
            </a:r>
          </a:p>
        </c:rich>
      </c:tx>
      <c:layout>
        <c:manualLayout>
          <c:xMode val="edge"/>
          <c:yMode val="edge"/>
          <c:x val="0.26442910007635084"/>
          <c:y val="2.3907211558188091E-2"/>
        </c:manualLayout>
      </c:layout>
    </c:title>
    <c:view3D>
      <c:rotX val="10"/>
      <c:rotY val="10"/>
      <c:depthPercent val="100"/>
      <c:perspective val="20"/>
    </c:view3D>
    <c:plotArea>
      <c:layout/>
      <c:bar3DChart>
        <c:barDir val="col"/>
        <c:grouping val="clustered"/>
        <c:ser>
          <c:idx val="0"/>
          <c:order val="0"/>
          <c:tx>
            <c:v>количество  семей, состоящих на учете</c:v>
          </c:tx>
          <c:spPr>
            <a:solidFill>
              <a:srgbClr val="3399FF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sz="1400" b="1">
                        <a:solidFill>
                          <a:srgbClr val="C00000"/>
                        </a:solidFill>
                      </a:rPr>
                      <a:t>4</a:t>
                    </a:r>
                    <a:r>
                      <a:rPr lang="ru-RU"/>
                      <a:t>48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-9.0363567496722867E-3"/>
                </c:manualLayout>
              </c:layout>
              <c:showVal val="1"/>
            </c:dLbl>
            <c:dLbl>
              <c:idx val="3"/>
              <c:layout>
                <c:manualLayout>
                  <c:x val="5.6288072010911424E-3"/>
                  <c:y val="-1.8072713499344566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1.5060594582787164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numLit>
              <c:formatCode>General</c:formatCode>
              <c:ptCount val="5"/>
              <c:pt idx="0">
                <c:v>2020</c:v>
              </c:pt>
              <c:pt idx="1">
                <c:v>2021</c:v>
              </c:pt>
              <c:pt idx="2">
                <c:v>2022</c:v>
              </c:pt>
              <c:pt idx="3">
                <c:v>2023</c:v>
              </c:pt>
              <c:pt idx="4">
                <c:v>2024</c:v>
              </c:pt>
            </c:numLit>
          </c:cat>
          <c:val>
            <c:numLit>
              <c:formatCode>General</c:formatCode>
              <c:ptCount val="5"/>
              <c:pt idx="0">
                <c:v>448</c:v>
              </c:pt>
              <c:pt idx="1">
                <c:v>368</c:v>
              </c:pt>
              <c:pt idx="2">
                <c:v>344</c:v>
              </c:pt>
              <c:pt idx="3">
                <c:v>289</c:v>
              </c:pt>
              <c:pt idx="4">
                <c:v>222</c:v>
              </c:pt>
            </c:numLit>
          </c:val>
        </c:ser>
        <c:shape val="box"/>
        <c:axId val="68662784"/>
        <c:axId val="68664320"/>
        <c:axId val="0"/>
      </c:bar3DChart>
      <c:catAx>
        <c:axId val="68662784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68664320"/>
        <c:crosses val="autoZero"/>
        <c:auto val="1"/>
        <c:lblAlgn val="ctr"/>
        <c:lblOffset val="100"/>
      </c:catAx>
      <c:valAx>
        <c:axId val="68664320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68662784"/>
        <c:crosses val="autoZero"/>
        <c:crossBetween val="between"/>
      </c:valAx>
    </c:plotArea>
    <c:plotVisOnly val="1"/>
    <c:dispBlanksAs val="gap"/>
  </c:chart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0"/>
  <c:chart>
    <c:title>
      <c:tx>
        <c:rich>
          <a:bodyPr/>
          <a:lstStyle/>
          <a:p>
            <a:pPr>
              <a:defRPr sz="1600">
                <a:solidFill>
                  <a:srgbClr val="C00000"/>
                </a:solidFill>
              </a:defRPr>
            </a:pPr>
            <a:r>
              <a:rPr lang="ru-RU" sz="1600" dirty="0" smtClean="0">
                <a:solidFill>
                  <a:srgbClr val="C00000"/>
                </a:solidFill>
              </a:rPr>
              <a:t>Количество </a:t>
            </a:r>
            <a:r>
              <a:rPr lang="ru-RU" sz="1600" dirty="0">
                <a:solidFill>
                  <a:srgbClr val="C00000"/>
                </a:solidFill>
              </a:rPr>
              <a:t>семей, улучшивших жилищные условия</a:t>
            </a:r>
          </a:p>
        </c:rich>
      </c:tx>
      <c:layout>
        <c:manualLayout>
          <c:xMode val="edge"/>
          <c:yMode val="edge"/>
          <c:x val="0.16481179083383821"/>
          <c:y val="4.6949102543738215E-3"/>
        </c:manualLayout>
      </c:layout>
    </c:title>
    <c:view3D>
      <c:rotX val="10"/>
      <c:rotY val="10"/>
      <c:depthPercent val="100"/>
      <c:perspective val="20"/>
    </c:view3D>
    <c:plotArea>
      <c:layout/>
      <c:bar3DChart>
        <c:barDir val="col"/>
        <c:grouping val="clustered"/>
        <c:ser>
          <c:idx val="0"/>
          <c:order val="0"/>
          <c:tx>
            <c:v>количество семей, улучшивших жилищные условия</c:v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0"/>
                  <c:y val="-1.4409221902017301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solidFill>
                          <a:srgbClr val="C00000"/>
                        </a:solidFill>
                      </a:rPr>
                      <a:t>3</a:t>
                    </a:r>
                    <a:r>
                      <a:rPr lang="ru-RU"/>
                      <a:t>6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2.0512820512820608E-3"/>
                  <c:y val="-3.3621517771373843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3.8424591738712779E-2"/>
                </c:manualLayout>
              </c:layout>
              <c:showVal val="1"/>
            </c:dLbl>
            <c:dLbl>
              <c:idx val="4"/>
              <c:layout>
                <c:manualLayout>
                  <c:x val="-2.0512820512820608E-3"/>
                  <c:y val="-3.8424591738712779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>
                        <a:solidFill>
                          <a:srgbClr val="C00000"/>
                        </a:solidFill>
                      </a:rPr>
                      <a:t>2</a:t>
                    </a:r>
                    <a:r>
                      <a:rPr lang="ru-RU"/>
                      <a:t>5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numLit>
              <c:formatCode>General</c:formatCode>
              <c:ptCount val="5"/>
              <c:pt idx="0">
                <c:v>2020</c:v>
              </c:pt>
              <c:pt idx="1">
                <c:v>2021</c:v>
              </c:pt>
              <c:pt idx="2">
                <c:v>2022</c:v>
              </c:pt>
              <c:pt idx="3">
                <c:v>2023</c:v>
              </c:pt>
              <c:pt idx="4">
                <c:v>2024</c:v>
              </c:pt>
            </c:numLit>
          </c:cat>
          <c:val>
            <c:numLit>
              <c:formatCode>General</c:formatCode>
              <c:ptCount val="5"/>
              <c:pt idx="0">
                <c:v>36</c:v>
              </c:pt>
              <c:pt idx="1">
                <c:v>65</c:v>
              </c:pt>
              <c:pt idx="2">
                <c:v>35</c:v>
              </c:pt>
              <c:pt idx="3">
                <c:v>24</c:v>
              </c:pt>
              <c:pt idx="4">
                <c:v>25</c:v>
              </c:pt>
            </c:numLit>
          </c:val>
        </c:ser>
        <c:shape val="box"/>
        <c:axId val="72421760"/>
        <c:axId val="72423296"/>
        <c:axId val="0"/>
      </c:bar3DChart>
      <c:catAx>
        <c:axId val="72421760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72423296"/>
        <c:crosses val="autoZero"/>
        <c:auto val="1"/>
        <c:lblAlgn val="ctr"/>
        <c:lblOffset val="100"/>
      </c:catAx>
      <c:valAx>
        <c:axId val="72423296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72421760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Y val="0"/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6.8658236691649692E-3"/>
                  <c:y val="-2.6877606236953348E-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07-4819-ABAD-0DA007C8049C}"/>
                </c:ext>
              </c:extLst>
            </c:dLbl>
            <c:dLbl>
              <c:idx val="1"/>
              <c:layout>
                <c:manualLayout>
                  <c:x val="1.7451319511507281E-3"/>
                  <c:y val="-6.3983478750958991E-4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07-4819-ABAD-0DA007C8049C}"/>
                </c:ext>
              </c:extLst>
            </c:dLbl>
            <c:dLbl>
              <c:idx val="2"/>
              <c:layout>
                <c:manualLayout>
                  <c:x val="-3.3752927025201729E-3"/>
                  <c:y val="-1.9986934726521761E-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07-4819-ABAD-0DA007C8049C}"/>
                </c:ext>
              </c:extLst>
            </c:dLbl>
            <c:dLbl>
              <c:idx val="3"/>
              <c:layout>
                <c:manualLayout>
                  <c:x val="3.3917171596318375E-3"/>
                  <c:y val="-2.886177585246572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4"/>
              <c:layout>
                <c:manualLayout>
                  <c:x val="-1.6958585798159196E-3"/>
                  <c:y val="-3.6733169266774571E-2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C00000"/>
                        </a:solidFill>
                      </a:defRPr>
                    </a:pPr>
                    <a:r>
                      <a:rPr lang="en-US" b="1" dirty="0" smtClean="0"/>
                      <a:t>965</a:t>
                    </a:r>
                    <a:r>
                      <a:rPr lang="ru-RU" b="1" dirty="0" smtClean="0"/>
                      <a:t>,0</a:t>
                    </a:r>
                    <a:endParaRPr lang="en-US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факт 2020 года</c:v>
                </c:pt>
                <c:pt idx="1">
                  <c:v>факт 2021 года</c:v>
                </c:pt>
                <c:pt idx="2">
                  <c:v>факт 2022 года</c:v>
                </c:pt>
                <c:pt idx="3">
                  <c:v>факт 2023 года</c:v>
                </c:pt>
                <c:pt idx="4">
                  <c:v>факт 2024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613.1</c:v>
                </c:pt>
                <c:pt idx="1">
                  <c:v>933.3</c:v>
                </c:pt>
                <c:pt idx="2">
                  <c:v>861.1</c:v>
                </c:pt>
                <c:pt idx="3">
                  <c:v>950.5</c:v>
                </c:pt>
                <c:pt idx="4">
                  <c:v>965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5CB-4FDC-B5D0-F5220F90BCF5}"/>
            </c:ext>
          </c:extLst>
        </c:ser>
        <c:shape val="box"/>
        <c:axId val="87323008"/>
        <c:axId val="87324160"/>
        <c:axId val="87228864"/>
      </c:bar3DChart>
      <c:catAx>
        <c:axId val="8732300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ru-RU"/>
          </a:p>
        </c:txPr>
        <c:crossAx val="87324160"/>
        <c:crosses val="autoZero"/>
        <c:auto val="1"/>
        <c:lblAlgn val="ctr"/>
        <c:lblOffset val="100"/>
      </c:catAx>
      <c:valAx>
        <c:axId val="8732416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87323008"/>
        <c:crosses val="autoZero"/>
        <c:crossBetween val="between"/>
      </c:valAx>
      <c:serAx>
        <c:axId val="87228864"/>
        <c:scaling>
          <c:orientation val="minMax"/>
        </c:scaling>
        <c:delete val="1"/>
        <c:axPos val="b"/>
        <c:tickLblPos val="none"/>
        <c:crossAx val="87324160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'предост.в разрезе'!$A$3</c:f>
              <c:strCache>
                <c:ptCount val="1"/>
                <c:pt idx="0">
                  <c:v>граждане из аварийного фонда</c:v>
                </c:pt>
              </c:strCache>
            </c:strRef>
          </c:tx>
          <c:spPr>
            <a:solidFill>
              <a:srgbClr val="FFFF75"/>
            </a:solidFill>
          </c:spPr>
          <c:cat>
            <c:strRef>
              <c:f>'предост.в разрезе'!$B$2:$F$2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'предост.в разрезе'!$B$3:$F$3</c:f>
              <c:numCache>
                <c:formatCode>General</c:formatCode>
                <c:ptCount val="5"/>
                <c:pt idx="0">
                  <c:v>15</c:v>
                </c:pt>
                <c:pt idx="1">
                  <c:v>52</c:v>
                </c:pt>
                <c:pt idx="2">
                  <c:v>26</c:v>
                </c:pt>
                <c:pt idx="3">
                  <c:v>4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'предост.в разрезе'!$A$4</c:f>
              <c:strCache>
                <c:ptCount val="1"/>
                <c:pt idx="0">
                  <c:v>дети-сироты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cat>
            <c:strRef>
              <c:f>'предост.в разрезе'!$B$2:$F$2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'предост.в разрезе'!$B$4:$F$4</c:f>
              <c:numCache>
                <c:formatCode>General</c:formatCode>
                <c:ptCount val="5"/>
                <c:pt idx="0">
                  <c:v>9</c:v>
                </c:pt>
                <c:pt idx="1">
                  <c:v>1</c:v>
                </c:pt>
                <c:pt idx="2">
                  <c:v>4</c:v>
                </c:pt>
                <c:pt idx="3">
                  <c:v>13</c:v>
                </c:pt>
                <c:pt idx="4">
                  <c:v>15</c:v>
                </c:pt>
              </c:numCache>
            </c:numRef>
          </c:val>
        </c:ser>
        <c:ser>
          <c:idx val="2"/>
          <c:order val="2"/>
          <c:tx>
            <c:strRef>
              <c:f>'предост.в разрезе'!$A$5</c:f>
              <c:strCache>
                <c:ptCount val="1"/>
                <c:pt idx="0">
                  <c:v>общая категория</c:v>
                </c:pt>
              </c:strCache>
            </c:strRef>
          </c:tx>
          <c:cat>
            <c:strRef>
              <c:f>'предост.в разрезе'!$B$2:$F$2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'предост.в разрезе'!$B$5:$F$5</c:f>
              <c:numCache>
                <c:formatCode>General</c:formatCode>
                <c:ptCount val="5"/>
                <c:pt idx="0">
                  <c:v>7</c:v>
                </c:pt>
                <c:pt idx="1">
                  <c:v>8</c:v>
                </c:pt>
                <c:pt idx="2">
                  <c:v>1</c:v>
                </c:pt>
                <c:pt idx="3">
                  <c:v>1</c:v>
                </c:pt>
                <c:pt idx="4">
                  <c:v>9</c:v>
                </c:pt>
              </c:numCache>
            </c:numRef>
          </c:val>
        </c:ser>
        <c:ser>
          <c:idx val="3"/>
          <c:order val="3"/>
          <c:tx>
            <c:strRef>
              <c:f>'предост.в разрезе'!$A$6</c:f>
              <c:strCache>
                <c:ptCount val="1"/>
                <c:pt idx="0">
                  <c:v>иные категории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cat>
            <c:strRef>
              <c:f>'предост.в разрезе'!$B$2:$F$2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'предост.в разрезе'!$B$6:$F$6</c:f>
              <c:numCache>
                <c:formatCode>General</c:formatCode>
                <c:ptCount val="5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hape val="box"/>
        <c:axId val="72478720"/>
        <c:axId val="72480256"/>
        <c:axId val="0"/>
      </c:bar3DChart>
      <c:catAx>
        <c:axId val="7247872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72480256"/>
        <c:crosses val="autoZero"/>
        <c:auto val="1"/>
        <c:lblAlgn val="ctr"/>
        <c:lblOffset val="100"/>
      </c:catAx>
      <c:valAx>
        <c:axId val="724802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724787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393953533586083"/>
          <c:y val="0.24924499774186762"/>
          <c:w val="0.30124564984932439"/>
          <c:h val="0.54987039767197665"/>
        </c:manualLayout>
      </c:layout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1132536199681517"/>
          <c:y val="4.141778364495449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F7-4809-B490-E2A166C9B9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0.26454537458800875"/>
                  <c:y val="-0.4118872412869166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1898,8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</c:dLbl>
            <c:dLbl>
              <c:idx val="1"/>
              <c:delete val="1"/>
            </c:dLbl>
            <c:dLbl>
              <c:idx val="2"/>
              <c:layout>
                <c:manualLayout>
                  <c:x val="-0.11617806354849461"/>
                  <c:y val="-0.3937307619414849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1871,1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</c:dLbl>
            <c:dLbl>
              <c:idx val="3"/>
              <c:delete val="1"/>
            </c:dLbl>
            <c:dLbl>
              <c:idx val="4"/>
              <c:layout>
                <c:manualLayout>
                  <c:x val="-0.11931941424497754"/>
                  <c:y val="-0.27793309423952894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1148,7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</c:dLbl>
            <c:dLbl>
              <c:idx val="5"/>
              <c:layout>
                <c:manualLayout>
                  <c:x val="2.2046161537606992E-2"/>
                  <c:y val="-0.40930986703784716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1748.3</c:v>
                </c:pt>
                <c:pt idx="1">
                  <c:v>1871.1</c:v>
                </c:pt>
                <c:pt idx="2">
                  <c:v>1898.8</c:v>
                </c:pt>
                <c:pt idx="3">
                  <c:v>1148.7</c:v>
                </c:pt>
                <c:pt idx="4">
                  <c:v>1299.2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F7-4809-B490-E2A166C9B934}"/>
            </c:ext>
          </c:extLst>
        </c:ser>
        <c:gapWidth val="75"/>
        <c:shape val="box"/>
        <c:axId val="153275392"/>
        <c:axId val="153293568"/>
        <c:axId val="0"/>
      </c:bar3DChart>
      <c:catAx>
        <c:axId val="15327539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3293568"/>
        <c:crosses val="autoZero"/>
        <c:lblAlgn val="ctr"/>
        <c:lblOffset val="100"/>
      </c:catAx>
      <c:valAx>
        <c:axId val="1532935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3275392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3415801022108637"/>
          <c:y val="4.6929473812914915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F7-4809-B490-E2A166C9B9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0.2614660981231362"/>
                  <c:y val="-0.49099059809352757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762,2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29-46DD-AD6A-D22C680584A0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F7-4809-B490-E2A166C9B934}"/>
                </c:ext>
              </c:extLst>
            </c:dLbl>
            <c:dLbl>
              <c:idx val="2"/>
              <c:layout>
                <c:manualLayout>
                  <c:x val="-0.12121713107714663"/>
                  <c:y val="-0.33213106529830094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681,3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29-46DD-AD6A-D22C680584A0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29-46DD-AD6A-D22C680584A0}"/>
                </c:ext>
              </c:extLst>
            </c:dLbl>
            <c:dLbl>
              <c:idx val="4"/>
              <c:layout>
                <c:manualLayout>
                  <c:x val="-0.11372038909256996"/>
                  <c:y val="-0.2930260850570684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418,5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29-46DD-AD6A-D22C680584A0}"/>
                </c:ext>
              </c:extLst>
            </c:dLbl>
            <c:dLbl>
              <c:idx val="5"/>
              <c:layout>
                <c:manualLayout>
                  <c:x val="2.2046161537606992E-2"/>
                  <c:y val="-0.409309867037847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35-41A8-BDF9-C9328E68AD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413.1</c:v>
                </c:pt>
                <c:pt idx="1">
                  <c:v>681.3</c:v>
                </c:pt>
                <c:pt idx="2">
                  <c:v>762.2</c:v>
                </c:pt>
                <c:pt idx="3">
                  <c:v>418.5</c:v>
                </c:pt>
                <c:pt idx="4">
                  <c:v>511.3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F7-4809-B490-E2A166C9B934}"/>
            </c:ext>
          </c:extLst>
        </c:ser>
        <c:gapWidth val="75"/>
        <c:shape val="box"/>
        <c:axId val="153350528"/>
        <c:axId val="153352064"/>
        <c:axId val="0"/>
      </c:bar3DChart>
      <c:catAx>
        <c:axId val="153350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3352064"/>
        <c:crosses val="autoZero"/>
        <c:lblAlgn val="ctr"/>
        <c:lblOffset val="100"/>
      </c:catAx>
      <c:valAx>
        <c:axId val="15335206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53350528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53447808"/>
        <c:axId val="153457792"/>
      </c:barChart>
      <c:catAx>
        <c:axId val="153447808"/>
        <c:scaling>
          <c:orientation val="minMax"/>
        </c:scaling>
        <c:axPos val="b"/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53457792"/>
        <c:crosses val="autoZero"/>
        <c:auto val="1"/>
        <c:lblAlgn val="ctr"/>
        <c:lblOffset val="100"/>
      </c:catAx>
      <c:valAx>
        <c:axId val="153457792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53447808"/>
        <c:crosses val="autoZero"/>
        <c:crossBetween val="between"/>
      </c:valAx>
      <c:spPr>
        <a:noFill/>
        <a:ln w="0">
          <a:noFill/>
        </a:ln>
      </c:spPr>
    </c:plotArea>
    <c:legend>
      <c:legendPos val="r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</a:defRPr>
          </a:pPr>
          <a:endParaRPr lang="ru-RU"/>
        </a:p>
      </c:txPr>
    </c:legend>
    <c:plotVisOnly val="1"/>
    <c:dispBlanksAs val="gap"/>
  </c:chart>
  <c:spPr>
    <a:noFill/>
    <a:ln w="0">
      <a:noFill/>
    </a:ln>
  </c:spPr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53654784"/>
        <c:axId val="153656320"/>
      </c:barChart>
      <c:catAx>
        <c:axId val="153654784"/>
        <c:scaling>
          <c:orientation val="minMax"/>
        </c:scaling>
        <c:axPos val="b"/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53656320"/>
        <c:crosses val="autoZero"/>
        <c:auto val="1"/>
        <c:lblAlgn val="ctr"/>
        <c:lblOffset val="100"/>
      </c:catAx>
      <c:valAx>
        <c:axId val="153656320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53654784"/>
        <c:crosses val="autoZero"/>
        <c:crossBetween val="between"/>
      </c:valAx>
      <c:spPr>
        <a:noFill/>
        <a:ln w="0">
          <a:noFill/>
        </a:ln>
      </c:spPr>
    </c:plotArea>
    <c:legend>
      <c:legendPos val="r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</a:defRPr>
          </a:pPr>
          <a:endParaRPr lang="ru-RU"/>
        </a:p>
      </c:txPr>
    </c:legend>
    <c:plotVisOnly val="1"/>
    <c:dispBlanksAs val="gap"/>
  </c:chart>
  <c:spPr>
    <a:noFill/>
    <a:ln w="0">
      <a:noFill/>
    </a:ln>
  </c:spPr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B2-46C6-B34D-015FB10BD9CC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FB2-46C6-B34D-015FB10BD9CC}"/>
            </c:ext>
          </c:extLst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FB2-46C6-B34D-015FB10BD9CC}"/>
            </c:ext>
          </c:extLst>
        </c:ser>
        <c:axId val="153735168"/>
        <c:axId val="153736704"/>
      </c:barChart>
      <c:catAx>
        <c:axId val="153735168"/>
        <c:scaling>
          <c:orientation val="minMax"/>
        </c:scaling>
        <c:axPos val="b"/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53736704"/>
        <c:crosses val="autoZero"/>
        <c:auto val="1"/>
        <c:lblAlgn val="ctr"/>
        <c:lblOffset val="100"/>
      </c:catAx>
      <c:valAx>
        <c:axId val="153736704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</a:defRPr>
            </a:pPr>
            <a:endParaRPr lang="ru-RU"/>
          </a:p>
        </c:txPr>
        <c:crossAx val="153735168"/>
        <c:crosses val="autoZero"/>
        <c:crossBetween val="between"/>
      </c:valAx>
      <c:spPr>
        <a:noFill/>
        <a:ln w="0">
          <a:noFill/>
        </a:ln>
      </c:spPr>
    </c:plotArea>
    <c:legend>
      <c:legendPos val="r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</a:defRPr>
          </a:pPr>
          <a:endParaRPr lang="ru-RU"/>
        </a:p>
      </c:txPr>
    </c:legend>
    <c:plotVisOnly val="1"/>
    <c:dispBlanksAs val="gap"/>
  </c:chart>
  <c:spPr>
    <a:noFill/>
    <a:ln w="0">
      <a:noFill/>
    </a:ln>
  </c:spPr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/>
          <a:lstStyle/>
          <a:p>
            <a:pPr>
              <a:defRPr lang="ru-RU" sz="2160" b="1" strike="noStrike" spc="-1">
                <a:solidFill>
                  <a:srgbClr val="C00000"/>
                </a:solidFill>
                <a:latin typeface="Calibri"/>
              </a:defRPr>
            </a:pPr>
            <a:r>
              <a:rPr lang="ru-RU" sz="2160" b="1" strike="noStrike" spc="-1">
                <a:solidFill>
                  <a:srgbClr val="C00000"/>
                </a:solidFill>
                <a:latin typeface="Calibri"/>
              </a:rPr>
              <a:t>Количество присвоенных знаков ВФСК ГТО</a:t>
            </a:r>
          </a:p>
        </c:rich>
      </c:tx>
      <c:layout>
        <c:manualLayout>
          <c:xMode val="edge"/>
          <c:yMode val="edge"/>
          <c:x val="0.19062920778473538"/>
          <c:y val="2.6448579100754682E-2"/>
        </c:manualLayout>
      </c:layout>
      <c:spPr>
        <a:noFill/>
        <a:ln w="0">
          <a:noFill/>
        </a:ln>
      </c:spPr>
    </c:title>
    <c:view3D>
      <c:rAngAx val="1"/>
    </c:view3D>
    <c:floor>
      <c:spPr>
        <a:noFill/>
        <a:ln w="6480">
          <a:solidFill>
            <a:srgbClr val="8B8B8B"/>
          </a:solidFill>
          <a:round/>
        </a:ln>
      </c:spPr>
    </c:floor>
    <c:sideWall>
      <c:spPr>
        <a:noFill/>
        <a:ln w="6480">
          <a:solidFill>
            <a:srgbClr val="8B8B8B"/>
          </a:solidFill>
          <a:round/>
        </a:ln>
      </c:spPr>
    </c:sideWall>
    <c:backWall>
      <c:spPr>
        <a:noFill/>
        <a:ln w="6480">
          <a:solidFill>
            <a:srgbClr val="8B8B8B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5.3675515413467521E-3"/>
          <c:y val="0.2051388376298974"/>
          <c:w val="0.96699292402864301"/>
          <c:h val="0.6395830998543085"/>
        </c:manualLayout>
      </c:layout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золото</c:v>
                </c:pt>
              </c:strCache>
            </c:strRef>
          </c:tx>
          <c:spPr>
            <a:solidFill>
              <a:srgbClr val="5B9BD5"/>
            </a:solidFill>
            <a:ln w="0">
              <a:noFill/>
            </a:ln>
          </c:spPr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1" strike="noStrike" spc="-1">
                    <a:solidFill>
                      <a:srgbClr val="C00000"/>
                    </a:solidFill>
                    <a:latin typeface="Calibri"/>
                  </a:defRPr>
                </a:pPr>
                <a:endParaRPr lang="ru-RU"/>
              </a:p>
            </c:txPr>
            <c:showVal val="1"/>
            <c:separator>; </c:separato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1">
                  <c:v>207</c:v>
                </c:pt>
                <c:pt idx="2">
                  <c:v>110</c:v>
                </c:pt>
                <c:pt idx="3">
                  <c:v>172</c:v>
                </c:pt>
                <c:pt idx="4">
                  <c:v>243</c:v>
                </c:pt>
                <c:pt idx="5">
                  <c:v>218</c:v>
                </c:pt>
                <c:pt idx="6">
                  <c:v>173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49-4024-96AF-15C49C6D61A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серебро</c:v>
                </c:pt>
              </c:strCache>
            </c:strRef>
          </c:tx>
          <c:spPr>
            <a:solidFill>
              <a:srgbClr val="ED7D31"/>
            </a:solidFill>
            <a:ln w="0">
              <a:noFill/>
            </a:ln>
          </c:spPr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1" strike="noStrike" spc="-1">
                    <a:solidFill>
                      <a:srgbClr val="C00000"/>
                    </a:solidFill>
                    <a:latin typeface="Calibri"/>
                  </a:defRPr>
                </a:pPr>
                <a:endParaRPr lang="ru-RU"/>
              </a:p>
            </c:txPr>
            <c:showVal val="1"/>
            <c:separator>; </c:separato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1">
                  <c:v>315</c:v>
                </c:pt>
                <c:pt idx="2">
                  <c:v>113</c:v>
                </c:pt>
                <c:pt idx="3">
                  <c:v>302</c:v>
                </c:pt>
                <c:pt idx="4">
                  <c:v>231</c:v>
                </c:pt>
                <c:pt idx="5">
                  <c:v>310</c:v>
                </c:pt>
                <c:pt idx="6">
                  <c:v>346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849-4024-96AF-15C49C6D61A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бронза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1" strike="noStrike" spc="-1">
                    <a:solidFill>
                      <a:srgbClr val="C00000"/>
                    </a:solidFill>
                    <a:latin typeface="Calibri"/>
                  </a:defRPr>
                </a:pPr>
                <a:endParaRPr lang="ru-RU"/>
              </a:p>
            </c:txPr>
            <c:showVal val="1"/>
            <c:separator>; </c:separato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Лист1!$D$2:$D$8</c:f>
              <c:numCache>
                <c:formatCode>General</c:formatCode>
                <c:ptCount val="7"/>
                <c:pt idx="1">
                  <c:v>360</c:v>
                </c:pt>
                <c:pt idx="2">
                  <c:v>156</c:v>
                </c:pt>
                <c:pt idx="3">
                  <c:v>514</c:v>
                </c:pt>
                <c:pt idx="4">
                  <c:v>228</c:v>
                </c:pt>
                <c:pt idx="5">
                  <c:v>322</c:v>
                </c:pt>
                <c:pt idx="6">
                  <c:v>323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849-4024-96AF-15C49C6D61AA}"/>
            </c:ext>
          </c:extLst>
        </c:ser>
        <c:gapWidth val="79"/>
        <c:shape val="box"/>
        <c:axId val="153889024"/>
        <c:axId val="153903104"/>
        <c:axId val="0"/>
      </c:bar3DChart>
      <c:catAx>
        <c:axId val="153889024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1"/>
        <c:majorTickMark val="none"/>
        <c:tickLblPos val="none"/>
        <c:crossAx val="153903104"/>
        <c:crosses val="autoZero"/>
        <c:auto val="1"/>
        <c:lblAlgn val="ctr"/>
        <c:lblOffset val="100"/>
      </c:catAx>
      <c:valAx>
        <c:axId val="15390310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38890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6.5500148286234766E-2"/>
          <c:y val="0.13725490196078388"/>
          <c:w val="0.77230743157360082"/>
          <c:h val="8.5948005378754008E-2"/>
        </c:manualLayout>
      </c:layout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2060"/>
              </a:solidFill>
              <a:latin typeface="Calibri"/>
            </a:defRPr>
          </a:pPr>
          <a:endParaRPr lang="ru-RU"/>
        </a:p>
      </c:txPr>
    </c:legend>
    <c:plotVisOnly val="1"/>
    <c:dispBlanksAs val="gap"/>
  </c:chart>
  <c:spPr>
    <a:noFill/>
    <a:ln w="0">
      <a:noFill/>
    </a:ln>
  </c:sp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4304"/>
        </c:manualLayout>
      </c:layout>
      <c:bar3DChart>
        <c:barDir val="col"/>
        <c:grouping val="clustered"/>
        <c:gapWidth val="75"/>
        <c:shape val="box"/>
        <c:axId val="83392000"/>
        <c:axId val="83393536"/>
        <c:axId val="0"/>
      </c:bar3DChart>
      <c:catAx>
        <c:axId val="8339200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83393536"/>
        <c:crosses val="autoZero"/>
        <c:auto val="1"/>
        <c:lblAlgn val="ctr"/>
        <c:lblOffset val="100"/>
      </c:catAx>
      <c:valAx>
        <c:axId val="83393536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83392000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8.7249459655997688E-2"/>
          <c:y val="2.890533127346445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F7-4809-B490-E2A166C9B9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0.26773319378654875"/>
                  <c:y val="-0.29087334111723534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45088,2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29-46DD-AD6A-D22C680584A0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F7-4809-B490-E2A166C9B934}"/>
                </c:ext>
              </c:extLst>
            </c:dLbl>
            <c:dLbl>
              <c:idx val="2"/>
              <c:layout>
                <c:manualLayout>
                  <c:x val="-0.10715586525739565"/>
                  <c:y val="-0.27451981226404754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38466,1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29-46DD-AD6A-D22C680584A0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29-46DD-AD6A-D22C680584A0}"/>
                </c:ext>
              </c:extLst>
            </c:dLbl>
            <c:dLbl>
              <c:idx val="4"/>
              <c:layout>
                <c:manualLayout>
                  <c:x val="2.4187495581299092E-2"/>
                  <c:y val="-0.40917020750314981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63578,9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29-46DD-AD6A-D22C680584A0}"/>
                </c:ext>
              </c:extLst>
            </c:dLbl>
            <c:dLbl>
              <c:idx val="5"/>
              <c:layout>
                <c:manualLayout>
                  <c:x val="2.2046161537606992E-2"/>
                  <c:y val="-0.409309867037846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35-41A8-BDF9-C9328E68AD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36462.6</c:v>
                </c:pt>
                <c:pt idx="1">
                  <c:v>38446.1</c:v>
                </c:pt>
                <c:pt idx="2">
                  <c:v>45088.2</c:v>
                </c:pt>
                <c:pt idx="3">
                  <c:v>52146.400000000001</c:v>
                </c:pt>
                <c:pt idx="4">
                  <c:v>63578.9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F7-4809-B490-E2A166C9B934}"/>
            </c:ext>
          </c:extLst>
        </c:ser>
        <c:gapWidth val="75"/>
        <c:shape val="box"/>
        <c:axId val="89229952"/>
        <c:axId val="89338240"/>
        <c:axId val="0"/>
      </c:bar3DChart>
      <c:catAx>
        <c:axId val="892299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0099"/>
                </a:solidFill>
              </a:defRPr>
            </a:pPr>
            <a:endParaRPr lang="ru-RU"/>
          </a:p>
        </c:txPr>
        <c:crossAx val="89338240"/>
        <c:crosses val="autoZero"/>
        <c:lblAlgn val="ctr"/>
        <c:lblOffset val="100"/>
      </c:catAx>
      <c:valAx>
        <c:axId val="893382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89229952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4371"/>
        </c:manualLayout>
      </c:layout>
      <c:bar3DChart>
        <c:barDir val="col"/>
        <c:grouping val="clustered"/>
        <c:gapWidth val="75"/>
        <c:shape val="box"/>
        <c:axId val="89413120"/>
        <c:axId val="89414656"/>
        <c:axId val="0"/>
      </c:bar3DChart>
      <c:catAx>
        <c:axId val="89413120"/>
        <c:scaling>
          <c:orientation val="minMax"/>
        </c:scaling>
        <c:axPos val="b"/>
        <c:numFmt formatCode="General" sourceLinked="0"/>
        <c:majorTickMark val="none"/>
        <c:tickLblPos val="nextTo"/>
        <c:crossAx val="89414656"/>
        <c:crosses val="autoZero"/>
        <c:auto val="1"/>
        <c:lblAlgn val="ctr"/>
        <c:lblOffset val="100"/>
      </c:catAx>
      <c:valAx>
        <c:axId val="89414656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crossAx val="89413120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400" b="1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649938727346793"/>
          <c:y val="3.6902261755862253E-2"/>
          <c:w val="0.83500612726532053"/>
          <c:h val="0.8404104626672684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1.78</c:v>
                </c:pt>
                <c:pt idx="1">
                  <c:v>0.6500000000000028</c:v>
                </c:pt>
                <c:pt idx="2">
                  <c:v>0.71000000000000063</c:v>
                </c:pt>
                <c:pt idx="3">
                  <c:v>0.38000000000000134</c:v>
                </c:pt>
                <c:pt idx="4">
                  <c:v>0.19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1BA-47FF-B2EA-1948F509446F}"/>
            </c:ext>
          </c:extLst>
        </c:ser>
        <c:shape val="box"/>
        <c:axId val="90688512"/>
        <c:axId val="90690304"/>
        <c:axId val="0"/>
      </c:bar3DChart>
      <c:catAx>
        <c:axId val="906885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90690304"/>
        <c:crosses val="autoZero"/>
        <c:auto val="1"/>
        <c:lblAlgn val="ctr"/>
        <c:lblOffset val="100"/>
      </c:catAx>
      <c:valAx>
        <c:axId val="906903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90688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1946395755662872"/>
          <c:y val="3.8627442068726411E-2"/>
          <c:w val="0.88053604244337169"/>
          <c:h val="0.720831173079547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6857188909793267E-2"/>
                  <c:y val="-0.2730285860493650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C00000"/>
                        </a:solidFill>
                      </a:rPr>
                      <a:t>2</a:t>
                    </a:r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2</a:t>
                    </a:r>
                    <a:r>
                      <a:rPr lang="en-US" dirty="0" smtClean="0">
                        <a:solidFill>
                          <a:srgbClr val="C00000"/>
                        </a:solidFill>
                      </a:rPr>
                      <a:t>5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88-4598-92FF-4A58262A6590}"/>
                </c:ext>
              </c:extLst>
            </c:dLbl>
            <c:dLbl>
              <c:idx val="1"/>
              <c:layout>
                <c:manualLayout>
                  <c:x val="8.2916561183547528E-3"/>
                  <c:y val="-0.2014599387946794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C00000"/>
                        </a:solidFill>
                      </a:rPr>
                      <a:t>7</a:t>
                    </a:r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9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88-4598-92FF-4A58262A6590}"/>
                </c:ext>
              </c:extLst>
            </c:dLbl>
            <c:dLbl>
              <c:idx val="2"/>
              <c:layout>
                <c:manualLayout>
                  <c:x val="1.2513636918302339E-2"/>
                  <c:y val="-0.19429280584985506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89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88-4598-92FF-4A58262A6590}"/>
                </c:ext>
              </c:extLst>
            </c:dLbl>
            <c:dLbl>
              <c:idx val="3"/>
              <c:layout>
                <c:manualLayout>
                  <c:x val="1.5268339947656103E-2"/>
                  <c:y val="-0.137393824928542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45</a:t>
                    </a:r>
                  </a:p>
                  <a:p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15-497D-BA60-2CAEE2EDB160}"/>
                </c:ext>
              </c:extLst>
            </c:dLbl>
            <c:dLbl>
              <c:idx val="4"/>
              <c:layout>
                <c:manualLayout>
                  <c:x val="1.783681594576934E-2"/>
                  <c:y val="-0.13368570158871237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22</a:t>
                    </a:r>
                  </a:p>
                  <a:p>
                    <a:endParaRPr lang="en-US" dirty="0">
                      <a:solidFill>
                        <a:srgbClr val="00206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88-4598-92FF-4A58262A65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0</c:formatCode>
                <c:ptCount val="5"/>
                <c:pt idx="0">
                  <c:v>225</c:v>
                </c:pt>
                <c:pt idx="1">
                  <c:v>79</c:v>
                </c:pt>
                <c:pt idx="2">
                  <c:v>89</c:v>
                </c:pt>
                <c:pt idx="3">
                  <c:v>45</c:v>
                </c:pt>
                <c:pt idx="4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E88-4598-92FF-4A58262A6590}"/>
            </c:ext>
          </c:extLst>
        </c:ser>
        <c:gapWidth val="75"/>
        <c:shape val="cylinder"/>
        <c:axId val="96491008"/>
        <c:axId val="96492544"/>
        <c:axId val="0"/>
      </c:bar3DChart>
      <c:catAx>
        <c:axId val="9649100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96492544"/>
        <c:crosses val="autoZero"/>
        <c:auto val="1"/>
        <c:lblAlgn val="ctr"/>
        <c:lblOffset val="100"/>
      </c:catAx>
      <c:valAx>
        <c:axId val="96492544"/>
        <c:scaling>
          <c:orientation val="minMax"/>
        </c:scaling>
        <c:axPos val="l"/>
        <c:majorGridlines/>
        <c:numFmt formatCode="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96491008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0"/>
      <c:rotY val="0"/>
      <c:depthPercent val="100"/>
      <c:perspective val="5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7.4637985790508232E-2"/>
          <c:y val="0.1203256819791971"/>
          <c:w val="0.8648540382729667"/>
          <c:h val="0.7990257538929210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3399FF">
                    <a:shade val="30000"/>
                    <a:satMod val="115000"/>
                  </a:srgbClr>
                </a:gs>
                <a:gs pos="50000">
                  <a:srgbClr val="3399FF">
                    <a:shade val="67500"/>
                    <a:satMod val="115000"/>
                  </a:srgbClr>
                </a:gs>
                <a:gs pos="100000">
                  <a:srgbClr val="3399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c:spPr>
          <c:dLbls>
            <c:dLbl>
              <c:idx val="0"/>
              <c:layout>
                <c:manualLayout>
                  <c:x val="0.47829209816197377"/>
                  <c:y val="-0.2982481879698661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rgbClr val="C00000"/>
                        </a:solidFill>
                      </a:rPr>
                      <a:t>8616,0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66-427B-9A87-41504E959E4F}"/>
                </c:ext>
              </c:extLst>
            </c:dLbl>
            <c:dLbl>
              <c:idx val="1"/>
              <c:layout>
                <c:manualLayout>
                  <c:x val="-1.6036052804957148E-4"/>
                  <c:y val="-2.4017444367704002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rgbClr val="C00000"/>
                        </a:solidFill>
                      </a:rPr>
                      <a:t>5</a:t>
                    </a:r>
                    <a:r>
                      <a:rPr lang="en-US" dirty="0">
                        <a:solidFill>
                          <a:srgbClr val="C00000"/>
                        </a:solidFill>
                      </a:rPr>
                      <a:t>368,2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85-486D-88AF-63C5AC20766A}"/>
                </c:ext>
              </c:extLst>
            </c:dLbl>
            <c:dLbl>
              <c:idx val="2"/>
              <c:layout>
                <c:manualLayout>
                  <c:x val="-6.5745277141209934E-3"/>
                  <c:y val="1.3676064751221417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8037,6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66-427B-9A87-41504E959E4F}"/>
                </c:ext>
              </c:extLst>
            </c:dLbl>
            <c:dLbl>
              <c:idx val="3"/>
              <c:layout>
                <c:manualLayout>
                  <c:x val="-0.4752348367566645"/>
                  <c:y val="0.32352852198806437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4559,9</a:t>
                    </a:r>
                  </a:p>
                  <a:p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F82-4856-9990-201BF1541AAB}"/>
                </c:ext>
              </c:extLst>
            </c:dLbl>
            <c:dLbl>
              <c:idx val="4"/>
              <c:layout>
                <c:manualLayout>
                  <c:x val="-8.5132014297099705E-3"/>
                  <c:y val="-5.5266993300377536E-3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9307,9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66-427B-9A87-41504E959E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4559.9000000000005</c:v>
                </c:pt>
                <c:pt idx="1">
                  <c:v>5368</c:v>
                </c:pt>
                <c:pt idx="2">
                  <c:v>8037.6</c:v>
                </c:pt>
                <c:pt idx="3">
                  <c:v>8616</c:v>
                </c:pt>
                <c:pt idx="4">
                  <c:v>9307.9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366-427B-9A87-41504E959E4F}"/>
            </c:ext>
          </c:extLst>
        </c:ser>
        <c:gapWidth val="75"/>
        <c:shape val="box"/>
        <c:axId val="98645120"/>
        <c:axId val="98646656"/>
        <c:axId val="0"/>
      </c:bar3DChart>
      <c:catAx>
        <c:axId val="9864512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98646656"/>
        <c:crosses val="autoZero"/>
        <c:auto val="1"/>
        <c:lblAlgn val="ctr"/>
        <c:lblOffset val="100"/>
      </c:catAx>
      <c:valAx>
        <c:axId val="98646656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98645120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0.21649</cdr:x>
      <cdr:y>0.46377</cdr:y>
    </cdr:from>
    <cdr:to>
      <cdr:x>0.39367</cdr:x>
      <cdr:y>0.5878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12168" y="2304256"/>
          <a:ext cx="1237563" cy="6162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C00000"/>
              </a:solidFill>
            </a:rPr>
            <a:t>74,8 %</a:t>
          </a:r>
          <a:endParaRPr lang="ru-RU" sz="20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0.58763</cdr:x>
      <cdr:y>0.23188</cdr:y>
    </cdr:from>
    <cdr:to>
      <cdr:x>0.72165</cdr:x>
      <cdr:y>0.30435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104456" y="1152128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C00000"/>
              </a:solidFill>
            </a:rPr>
            <a:t>23,2%</a:t>
          </a:r>
          <a:endParaRPr lang="ru-RU" sz="20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0.78351</cdr:x>
      <cdr:y>0.4058</cdr:y>
    </cdr:from>
    <cdr:to>
      <cdr:x>0.90722</cdr:x>
      <cdr:y>0.47826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472608" y="2016224"/>
          <a:ext cx="86409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bg1">
                  <a:lumMod val="85000"/>
                </a:schemeClr>
              </a:solidFill>
            </a:rPr>
            <a:t>2,0%</a:t>
          </a:r>
          <a:endParaRPr lang="ru-RU" sz="2000" b="1" dirty="0">
            <a:solidFill>
              <a:schemeClr val="bg1">
                <a:lumMod val="85000"/>
              </a:schemeClr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0.60171</cdr:x>
      <cdr:y>0</cdr:y>
    </cdr:from>
    <cdr:to>
      <cdr:x>0.95551</cdr:x>
      <cdr:y>0.40289</cdr:y>
    </cdr:to>
    <cdr:sp macro="" textlink="">
      <cdr:nvSpPr>
        <cdr:cNvPr id="115" name="TextBox 1"/>
        <cdr:cNvSpPr/>
      </cdr:nvSpPr>
      <cdr:spPr>
        <a:xfrm xmlns:a="http://schemas.openxmlformats.org/drawingml/2006/main">
          <a:off x="5112360" y="0"/>
          <a:ext cx="3006000" cy="12942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</a:pPr>
          <a:endParaRPr lang="ru-RU" sz="1100" b="0" strike="noStrike" spc="-1">
            <a:solidFill>
              <a:srgbClr val="000000"/>
            </a:solidFill>
            <a:latin typeface="Times New Roman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0.20492</cdr:x>
      <cdr:y>0.88737</cdr:y>
    </cdr:from>
    <cdr:to>
      <cdr:x>0.7377</cdr:x>
      <cdr:y>0.92522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0200" y="5065100"/>
          <a:ext cx="4680520" cy="2160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>
              <a:solidFill>
                <a:srgbClr val="002060"/>
              </a:solidFill>
            </a:rPr>
            <a:t>   </a:t>
          </a:r>
          <a:r>
            <a:rPr lang="ru-RU" sz="1400" b="1" dirty="0">
              <a:solidFill>
                <a:srgbClr val="C00000"/>
              </a:solidFill>
            </a:rPr>
            <a:t>105,6%     </a:t>
          </a:r>
          <a:r>
            <a:rPr lang="ru-RU" sz="1400" b="1" dirty="0" smtClean="0">
              <a:solidFill>
                <a:srgbClr val="C00000"/>
              </a:solidFill>
            </a:rPr>
            <a:t>    </a:t>
          </a:r>
          <a:r>
            <a:rPr lang="ru-RU" sz="1400" b="1" dirty="0">
              <a:solidFill>
                <a:srgbClr val="C00000"/>
              </a:solidFill>
            </a:rPr>
            <a:t>105,5%      </a:t>
          </a:r>
          <a:r>
            <a:rPr lang="ru-RU" sz="1400" b="1" dirty="0" smtClean="0">
              <a:solidFill>
                <a:srgbClr val="C00000"/>
              </a:solidFill>
            </a:rPr>
            <a:t> </a:t>
          </a:r>
          <a:r>
            <a:rPr lang="ru-RU" sz="1400" b="1" dirty="0">
              <a:solidFill>
                <a:srgbClr val="C00000"/>
              </a:solidFill>
            </a:rPr>
            <a:t>117,2%     </a:t>
          </a:r>
          <a:r>
            <a:rPr lang="ru-RU" sz="1400" b="1" dirty="0" smtClean="0">
              <a:solidFill>
                <a:srgbClr val="C00000"/>
              </a:solidFill>
            </a:rPr>
            <a:t>  </a:t>
          </a:r>
          <a:r>
            <a:rPr lang="ru-RU" sz="1400" b="1" dirty="0">
              <a:solidFill>
                <a:srgbClr val="C00000"/>
              </a:solidFill>
            </a:rPr>
            <a:t>115,6</a:t>
          </a:r>
          <a:r>
            <a:rPr lang="ru-RU" sz="1400" b="1" dirty="0" smtClean="0">
              <a:solidFill>
                <a:srgbClr val="C00000"/>
              </a:solidFill>
            </a:rPr>
            <a:t>%            121,9 %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0.82452</cdr:x>
      <cdr:y>0.08388</cdr:y>
    </cdr:from>
    <cdr:to>
      <cdr:x>0.93928</cdr:x>
      <cdr:y>0.13434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43403" y="478791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dirty="0">
            <a:solidFill>
              <a:srgbClr val="00206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0.20455</cdr:x>
      <cdr:y>0.30189</cdr:y>
    </cdr:from>
    <cdr:to>
      <cdr:x>0.32856</cdr:x>
      <cdr:y>0.37736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1152128"/>
          <a:ext cx="785814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36462,6</a:t>
          </a:r>
        </a:p>
      </cdr:txBody>
    </cdr:sp>
  </cdr:relSizeAnchor>
  <cdr:relSizeAnchor xmlns:cdr="http://schemas.openxmlformats.org/drawingml/2006/chartDrawing">
    <cdr:from>
      <cdr:x>0.59091</cdr:x>
      <cdr:y>0.16981</cdr:y>
    </cdr:from>
    <cdr:to>
      <cdr:x>0.71591</cdr:x>
      <cdr:y>0.24528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E4FDCE98-89B5-4AE2-A50D-17B0F07C9837}"/>
            </a:ext>
          </a:extLst>
        </cdr:cNvPr>
        <cdr:cNvSpPr txBox="1"/>
      </cdr:nvSpPr>
      <cdr:spPr>
        <a:xfrm xmlns:a="http://schemas.openxmlformats.org/drawingml/2006/main">
          <a:off x="3744416" y="648072"/>
          <a:ext cx="792088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52146,4</a:t>
          </a:r>
        </a:p>
        <a:p xmlns:a="http://schemas.openxmlformats.org/drawingml/2006/main">
          <a:endParaRPr lang="ru-RU" sz="1400" b="1" dirty="0">
            <a:solidFill>
              <a:srgbClr val="C00000"/>
            </a:solidFill>
          </a:endParaRPr>
        </a:p>
        <a:p xmlns:a="http://schemas.openxmlformats.org/drawingml/2006/main">
          <a:endParaRPr lang="ru-RU" sz="1100" b="1" dirty="0">
            <a:solidFill>
              <a:srgbClr val="FF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0.06544</cdr:x>
      <cdr:y>0.05129</cdr:y>
    </cdr:from>
    <cdr:to>
      <cdr:x>0.52415</cdr:x>
      <cdr:y>0.12606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:a16="http://schemas.microsoft.com/office/drawing/2014/main" xmlns="" id="{3F85AB11-F4AE-4A96-9839-7968A7B6C84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39552" y="190759"/>
          <a:ext cx="3781792" cy="278081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0.56961</cdr:x>
      <cdr:y>0.03342</cdr:y>
    </cdr:from>
    <cdr:to>
      <cdr:x>0.97945</cdr:x>
      <cdr:y>0.18481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04048" y="190759"/>
          <a:ext cx="3600434" cy="864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Численность зарегистрированных граждан (город ), чел</a:t>
          </a:r>
          <a:r>
            <a:rPr lang="ru-RU" sz="1600" dirty="0">
              <a:solidFill>
                <a:srgbClr val="002060"/>
              </a:solidFill>
            </a:rPr>
            <a:t>.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0.22</cdr:x>
      <cdr:y>0.20833</cdr:y>
    </cdr:from>
    <cdr:to>
      <cdr:x>0.36893</cdr:x>
      <cdr:y>0.29167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720080"/>
          <a:ext cx="536208" cy="2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0.60606</cdr:x>
      <cdr:y>0.45161</cdr:y>
    </cdr:from>
    <cdr:to>
      <cdr:x>0.77627</cdr:x>
      <cdr:y>0.53494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880320" y="2016224"/>
          <a:ext cx="808928" cy="372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0.89362</cdr:x>
      <cdr:y>0.14583</cdr:y>
    </cdr:from>
    <cdr:to>
      <cdr:x>1</cdr:x>
      <cdr:y>0.29167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24336" y="504056"/>
          <a:ext cx="36004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</cdr:x>
      <cdr:y>0.0625</cdr:y>
    </cdr:from>
    <cdr:to>
      <cdr:x>0.47021</cdr:x>
      <cdr:y>0.14584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080120" y="216024"/>
          <a:ext cx="612824" cy="288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0.24242</cdr:x>
      <cdr:y>0</cdr:y>
    </cdr:from>
    <cdr:to>
      <cdr:x>0.40242</cdr:x>
      <cdr:y>0.10416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152128" y="0"/>
          <a:ext cx="760405" cy="4650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1,78</a:t>
          </a:r>
        </a:p>
      </cdr:txBody>
    </cdr:sp>
  </cdr:relSizeAnchor>
  <cdr:relSizeAnchor xmlns:cdr="http://schemas.openxmlformats.org/drawingml/2006/chartDrawing">
    <cdr:from>
      <cdr:x>0.39394</cdr:x>
      <cdr:y>0.43548</cdr:y>
    </cdr:from>
    <cdr:to>
      <cdr:x>0.55394</cdr:x>
      <cdr:y>0.51882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872208" y="1944216"/>
          <a:ext cx="760405" cy="372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0,65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0.66667</cdr:x>
      <cdr:y>0.58065</cdr:y>
    </cdr:from>
    <cdr:to>
      <cdr:x>0.78788</cdr:x>
      <cdr:y>0.66129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:a16="http://schemas.microsoft.com/office/drawing/2014/main" xmlns="" id="{5BB63BD6-27F2-45F1-A968-83C84FC82917}"/>
            </a:ext>
          </a:extLst>
        </cdr:cNvPr>
        <cdr:cNvSpPr txBox="1"/>
      </cdr:nvSpPr>
      <cdr:spPr>
        <a:xfrm xmlns:a="http://schemas.openxmlformats.org/drawingml/2006/main">
          <a:off x="3168352" y="2592288"/>
          <a:ext cx="576054" cy="3600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0,38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0.5303</cdr:x>
      <cdr:y>0.43548</cdr:y>
    </cdr:from>
    <cdr:to>
      <cdr:x>0.70051</cdr:x>
      <cdr:y>0.51881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520280" y="1944216"/>
          <a:ext cx="808928" cy="372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0,71</a:t>
          </a:r>
        </a:p>
        <a:p xmlns:a="http://schemas.openxmlformats.org/drawingml/2006/main"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0.81818</cdr:x>
      <cdr:y>0.43548</cdr:y>
    </cdr:from>
    <cdr:to>
      <cdr:x>0.93483</cdr:x>
      <cdr:y>0.51613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3888432" y="1944216"/>
          <a:ext cx="55436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0.81818</cdr:x>
      <cdr:y>0.66129</cdr:y>
    </cdr:from>
    <cdr:to>
      <cdr:x>0.92424</cdr:x>
      <cdr:y>0.72581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888432" y="2952328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0,19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0.34375</cdr:x>
      <cdr:y>0.41352</cdr:y>
    </cdr:from>
    <cdr:to>
      <cdr:x>0.43991</cdr:x>
      <cdr:y>0.48928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76264" y="1656184"/>
          <a:ext cx="664732" cy="3034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rgbClr val="C00000"/>
              </a:solidFill>
            </a:rPr>
            <a:t>880,3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0.01852</cdr:x>
      <cdr:y>0.17305</cdr:y>
    </cdr:from>
    <cdr:to>
      <cdr:x>0.15102</cdr:x>
      <cdr:y>0.22148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792088"/>
          <a:ext cx="1030434" cy="2216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</a:rPr>
            <a:t>34,1%</a:t>
          </a:r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0.47222</cdr:x>
      <cdr:y>0.80233</cdr:y>
    </cdr:from>
    <cdr:to>
      <cdr:x>0.60113</cdr:x>
      <cdr:y>0.87264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72408" y="3672408"/>
          <a:ext cx="1002516" cy="321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</a:rPr>
            <a:t>65,9%</a:t>
          </a:r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0.2963</cdr:x>
      <cdr:y>0.09439</cdr:y>
    </cdr:from>
    <cdr:to>
      <cdr:x>0.4288</cdr:x>
      <cdr:y>0.14282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04256" y="432048"/>
          <a:ext cx="1030434" cy="2216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002060"/>
            </a:solidFill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0.21667</cdr:x>
      <cdr:y>0.05882</cdr:y>
    </cdr:from>
    <cdr:to>
      <cdr:x>0.37376</cdr:x>
      <cdr:y>0.17108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6104" y="144016"/>
          <a:ext cx="678733" cy="2748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1748,3</a:t>
          </a:r>
          <a:endParaRPr lang="ru-RU" sz="12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0.75</cdr:x>
      <cdr:y>0.23529</cdr:y>
    </cdr:from>
    <cdr:to>
      <cdr:x>0.89286</cdr:x>
      <cdr:y>0.36029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E4FDCE98-89B5-4AE2-A50D-17B0F07C9837}"/>
            </a:ext>
          </a:extLst>
        </cdr:cNvPr>
        <cdr:cNvSpPr txBox="1"/>
      </cdr:nvSpPr>
      <cdr:spPr>
        <a:xfrm xmlns:a="http://schemas.openxmlformats.org/drawingml/2006/main">
          <a:off x="3240360" y="576064"/>
          <a:ext cx="617223" cy="306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1299,2</a:t>
          </a:r>
          <a:endParaRPr lang="ru-RU" sz="1200" b="1" dirty="0">
            <a:solidFill>
              <a:srgbClr val="C00000"/>
            </a:solidFill>
          </a:endParaRPr>
        </a:p>
        <a:p xmlns:a="http://schemas.openxmlformats.org/drawingml/2006/main">
          <a:endParaRPr lang="ru-RU" sz="1100" b="1" dirty="0">
            <a:solidFill>
              <a:srgbClr val="FF0000"/>
            </a:solidFill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0.2381</cdr:x>
      <cdr:y>0.30038</cdr:y>
    </cdr:from>
    <cdr:to>
      <cdr:x>0.37853</cdr:x>
      <cdr:y>0.41264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80120" y="792088"/>
          <a:ext cx="637061" cy="29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413,1</a:t>
          </a:r>
          <a:endParaRPr lang="ru-RU" sz="12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0.77778</cdr:x>
      <cdr:y>0.24577</cdr:y>
    </cdr:from>
    <cdr:to>
      <cdr:x>0.92064</cdr:x>
      <cdr:y>0.37077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xmlns="" id="{E4FDCE98-89B5-4AE2-A50D-17B0F07C9837}"/>
            </a:ext>
          </a:extLst>
        </cdr:cNvPr>
        <cdr:cNvSpPr txBox="1"/>
      </cdr:nvSpPr>
      <cdr:spPr>
        <a:xfrm xmlns:a="http://schemas.openxmlformats.org/drawingml/2006/main">
          <a:off x="3528392" y="648072"/>
          <a:ext cx="648085" cy="3296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511,3</a:t>
          </a:r>
        </a:p>
        <a:p xmlns:a="http://schemas.openxmlformats.org/drawingml/2006/main">
          <a:endParaRPr lang="ru-RU" sz="1200" b="1" dirty="0">
            <a:solidFill>
              <a:srgbClr val="C00000"/>
            </a:solidFill>
          </a:endParaRPr>
        </a:p>
        <a:p xmlns:a="http://schemas.openxmlformats.org/drawingml/2006/main">
          <a:endParaRPr lang="ru-RU" sz="1100" b="1" dirty="0">
            <a:solidFill>
              <a:srgbClr val="FF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2225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r">
              <a:defRPr sz="1200"/>
            </a:lvl1pPr>
          </a:lstStyle>
          <a:p>
            <a:fld id="{11371CE9-0601-456D-8F5D-A69CCE630A60}" type="datetimeFigureOut">
              <a:rPr lang="ru-RU" smtClean="0"/>
              <a:pPr/>
              <a:t>03.04.2025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2225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r">
              <a:defRPr sz="1200"/>
            </a:lvl1pPr>
          </a:lstStyle>
          <a:p>
            <a:fld id="{29867623-A041-40EB-A880-60073C159D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0176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225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r">
              <a:defRPr sz="1200"/>
            </a:lvl1pPr>
          </a:lstStyle>
          <a:p>
            <a:fld id="{9523DC7E-5132-4776-B9B0-2B7FE310F3A9}" type="datetimeFigureOut">
              <a:rPr lang="ru-RU" smtClean="0"/>
              <a:pPr/>
              <a:t>03.04.2025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40088" y="509588"/>
            <a:ext cx="3392487" cy="254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02" tIns="45551" rIns="91102" bIns="4555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267" y="3225880"/>
            <a:ext cx="7898130" cy="3056096"/>
          </a:xfrm>
          <a:prstGeom prst="rect">
            <a:avLst/>
          </a:prstGeom>
        </p:spPr>
        <p:txBody>
          <a:bodyPr vert="horz" lIns="91102" tIns="45551" rIns="91102" bIns="4555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225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r">
              <a:defRPr sz="1200"/>
            </a:lvl1pPr>
          </a:lstStyle>
          <a:p>
            <a:fld id="{B28DBA3E-5DA5-4558-A57B-34017B604B0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4091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51132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0088" y="509588"/>
            <a:ext cx="3390900" cy="2544762"/>
          </a:xfrm>
          <a:prstGeom prst="rect">
            <a:avLst/>
          </a:prstGeom>
          <a:ln w="0">
            <a:noFill/>
          </a:ln>
        </p:spPr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987123" y="3225824"/>
            <a:ext cx="7896628" cy="305462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5201"/>
            <a:endParaRPr lang="ru-RU" sz="18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sldNum" idx="7"/>
          </p:nvPr>
        </p:nvSpPr>
        <p:spPr>
          <a:xfrm>
            <a:off x="5592266" y="6450569"/>
            <a:ext cx="4276818" cy="33808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 defTabSz="911017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/>
                </a:solidFill>
                <a:latin typeface="Arial"/>
                <a:ea typeface="+mn-ea"/>
              </a:defRPr>
            </a:lvl1pPr>
          </a:lstStyle>
          <a:p>
            <a:fld id="{F1E11C6E-3553-46AE-A066-541EB8A1E4F8}" type="slidenum">
              <a:rPr lang="ru-RU"/>
              <a:pPr/>
              <a:t>51</a:t>
            </a:fld>
            <a:endParaRPr lang="ru-RU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0088" y="509588"/>
            <a:ext cx="3390900" cy="2544762"/>
          </a:xfrm>
          <a:prstGeom prst="rect">
            <a:avLst/>
          </a:prstGeom>
          <a:ln w="0">
            <a:noFill/>
          </a:ln>
        </p:spPr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987123" y="3225824"/>
            <a:ext cx="7896986" cy="305498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5201"/>
            <a:endParaRPr lang="ru-RU" sz="18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sldNum" idx="8"/>
          </p:nvPr>
        </p:nvSpPr>
        <p:spPr>
          <a:xfrm>
            <a:off x="5592267" y="6450568"/>
            <a:ext cx="4277176" cy="338444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rgbClr val="000000"/>
                </a:solidFill>
                <a:latin typeface="Arial"/>
                <a:ea typeface="+mn-ea"/>
              </a:defRPr>
            </a:lvl1pPr>
          </a:lstStyle>
          <a:p>
            <a:fld id="{5F99415E-EABA-4763-8342-759473E33624}" type="slidenum">
              <a:rPr lang="ru-RU"/>
              <a:pPr/>
              <a:t>54</a:t>
            </a:fld>
            <a:endParaRPr lang="ru-RU" dirty="0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46845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90613" y="812800"/>
            <a:ext cx="5337175" cy="40036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None/>
            </a:pPr>
            <a:fld id="{BA4F6FFB-00EA-4098-A3C5-C86BAC62EDE3}" type="slidenum">
              <a:rPr lang="ru-RU" sz="1400" spc="-1" smtClean="0">
                <a:latin typeface="Times New Roman"/>
              </a:rPr>
              <a:pPr algn="r">
                <a:buNone/>
              </a:pPr>
              <a:t>38</a:t>
            </a:fld>
            <a:endParaRPr lang="ru-RU" sz="1400" spc="-1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452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5776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2051" y="812041"/>
            <a:ext cx="5314470" cy="4004694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None/>
            </a:pPr>
            <a:fld id="{BA4F6FFB-00EA-4098-A3C5-C86BAC62EDE3}" type="slidenum">
              <a:rPr lang="ru-RU" sz="1400" spc="-1" smtClean="0">
                <a:latin typeface="Times New Roman"/>
              </a:rPr>
              <a:pPr algn="r">
                <a:buNone/>
              </a:pPr>
              <a:t>42</a:t>
            </a:fld>
            <a:endParaRPr lang="ru-RU" sz="1400" spc="-1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580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5776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95113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47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5113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D2BF1-334D-48CD-9300-411963449A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C475D-7428-40EE-845E-F543496CF3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EFC65-FED2-41CA-831A-71B6D4DDD3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397-3FEF-43EF-A160-E1763694D3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9F8AA-8680-4519-BC6F-B6F77DCC3C4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74C49-56BE-48BA-9731-68475E0216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5F5A-FA7B-4A79-A997-8EADB494A12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7488E-131E-4412-B567-18ECF6983B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4B370-BB7F-40CD-BFC4-1403C2FF92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4E2-2877-4167-8284-9A5783C0EDD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81D4-0902-4991-911E-FCE708DB73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3620E-DB5C-4AF2-B21C-3D17FE1DBB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chart" Target="../charts/chart1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chart" Target="../charts/char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jpe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0.jpeg"/><Relationship Id="rId5" Type="http://schemas.openxmlformats.org/officeDocument/2006/relationships/package" Target="../embeddings/______Microsoft_Office_PowerPoint21.sldx"/><Relationship Id="rId4" Type="http://schemas.openxmlformats.org/officeDocument/2006/relationships/chart" Target="../charts/char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2.jpeg"/><Relationship Id="rId7" Type="http://schemas.openxmlformats.org/officeDocument/2006/relationships/image" Target="../media/image7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jpeg"/><Relationship Id="rId3" Type="http://schemas.openxmlformats.org/officeDocument/2006/relationships/chart" Target="../charts/chart24.xml"/><Relationship Id="rId7" Type="http://schemas.openxmlformats.org/officeDocument/2006/relationships/image" Target="../media/image81.jpeg"/><Relationship Id="rId12" Type="http://schemas.openxmlformats.org/officeDocument/2006/relationships/image" Target="../media/image8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11" Type="http://schemas.openxmlformats.org/officeDocument/2006/relationships/image" Target="../media/image85.jpeg"/><Relationship Id="rId5" Type="http://schemas.openxmlformats.org/officeDocument/2006/relationships/image" Target="../media/image79.png"/><Relationship Id="rId10" Type="http://schemas.openxmlformats.org/officeDocument/2006/relationships/image" Target="../media/image84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Relationship Id="rId14" Type="http://schemas.openxmlformats.org/officeDocument/2006/relationships/image" Target="../media/image8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78.jpeg"/><Relationship Id="rId7" Type="http://schemas.openxmlformats.org/officeDocument/2006/relationships/image" Target="../media/image93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9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png"/><Relationship Id="rId4" Type="http://schemas.openxmlformats.org/officeDocument/2006/relationships/image" Target="../media/image78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78.jpeg"/><Relationship Id="rId7" Type="http://schemas.openxmlformats.org/officeDocument/2006/relationships/image" Target="../media/image102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png"/><Relationship Id="rId9" Type="http://schemas.openxmlformats.org/officeDocument/2006/relationships/image" Target="../media/image104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15.png"/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12" Type="http://schemas.openxmlformats.org/officeDocument/2006/relationships/image" Target="../media/image11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8.png"/><Relationship Id="rId11" Type="http://schemas.openxmlformats.org/officeDocument/2006/relationships/image" Target="../media/image113.jpeg"/><Relationship Id="rId5" Type="http://schemas.openxmlformats.org/officeDocument/2006/relationships/image" Target="../media/image107.png"/><Relationship Id="rId15" Type="http://schemas.openxmlformats.org/officeDocument/2006/relationships/image" Target="../media/image116.png"/><Relationship Id="rId10" Type="http://schemas.openxmlformats.org/officeDocument/2006/relationships/image" Target="../media/image112.png"/><Relationship Id="rId4" Type="http://schemas.openxmlformats.org/officeDocument/2006/relationships/image" Target="../media/image106.jpeg"/><Relationship Id="rId9" Type="http://schemas.openxmlformats.org/officeDocument/2006/relationships/image" Target="../media/image111.png"/><Relationship Id="rId14" Type="http://schemas.openxmlformats.org/officeDocument/2006/relationships/image" Target="../media/image100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oleObject" Target="../embeddings/oleObject1.bin"/><Relationship Id="rId7" Type="http://schemas.microsoft.com/office/2007/relationships/hdphoto" Target="../media/hdphoto1.wdp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9.png"/><Relationship Id="rId4" Type="http://schemas.openxmlformats.org/officeDocument/2006/relationships/image" Target="../media/image3.jpeg"/><Relationship Id="rId9" Type="http://schemas.openxmlformats.org/officeDocument/2006/relationships/chart" Target="../charts/chart2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2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3.jpeg"/><Relationship Id="rId9" Type="http://schemas.openxmlformats.org/officeDocument/2006/relationships/image" Target="../media/image125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13" Type="http://schemas.openxmlformats.org/officeDocument/2006/relationships/image" Target="../media/image134.jpeg"/><Relationship Id="rId3" Type="http://schemas.openxmlformats.org/officeDocument/2006/relationships/image" Target="../media/image89.jpeg"/><Relationship Id="rId7" Type="http://schemas.openxmlformats.org/officeDocument/2006/relationships/image" Target="../media/image128.jpeg"/><Relationship Id="rId12" Type="http://schemas.openxmlformats.org/officeDocument/2006/relationships/image" Target="../media/image1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jpeg"/><Relationship Id="rId11" Type="http://schemas.openxmlformats.org/officeDocument/2006/relationships/image" Target="../media/image132.jpeg"/><Relationship Id="rId5" Type="http://schemas.openxmlformats.org/officeDocument/2006/relationships/image" Target="../media/image126.jpeg"/><Relationship Id="rId10" Type="http://schemas.openxmlformats.org/officeDocument/2006/relationships/image" Target="../media/image131.jpeg"/><Relationship Id="rId4" Type="http://schemas.openxmlformats.org/officeDocument/2006/relationships/image" Target="../media/image78.jpeg"/><Relationship Id="rId9" Type="http://schemas.openxmlformats.org/officeDocument/2006/relationships/image" Target="../media/image13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7.xml"/><Relationship Id="rId4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jpeg"/><Relationship Id="rId5" Type="http://schemas.openxmlformats.org/officeDocument/2006/relationships/image" Target="../media/image136.jpeg"/><Relationship Id="rId4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0.xml"/><Relationship Id="rId4" Type="http://schemas.openxmlformats.org/officeDocument/2006/relationships/chart" Target="../charts/char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40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2.xml"/><Relationship Id="rId5" Type="http://schemas.openxmlformats.org/officeDocument/2006/relationships/chart" Target="../charts/chart31.xml"/><Relationship Id="rId4" Type="http://schemas.openxmlformats.org/officeDocument/2006/relationships/image" Target="../media/image139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3" Type="http://schemas.openxmlformats.org/officeDocument/2006/relationships/chart" Target="../charts/chart33.xml"/><Relationship Id="rId7" Type="http://schemas.openxmlformats.org/officeDocument/2006/relationships/image" Target="../media/image14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3.jpeg"/><Relationship Id="rId9" Type="http://schemas.openxmlformats.org/officeDocument/2006/relationships/image" Target="../media/image145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openxmlformats.org/officeDocument/2006/relationships/image" Target="../media/image146.jpeg"/><Relationship Id="rId7" Type="http://schemas.openxmlformats.org/officeDocument/2006/relationships/image" Target="../media/image150.jpeg"/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jpeg"/><Relationship Id="rId3" Type="http://schemas.openxmlformats.org/officeDocument/2006/relationships/image" Target="../media/image146.jpeg"/><Relationship Id="rId7" Type="http://schemas.openxmlformats.org/officeDocument/2006/relationships/image" Target="../media/image155.jpeg"/><Relationship Id="rId12" Type="http://schemas.openxmlformats.org/officeDocument/2006/relationships/image" Target="../media/image160.jpeg"/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4.jpeg"/><Relationship Id="rId11" Type="http://schemas.openxmlformats.org/officeDocument/2006/relationships/image" Target="../media/image159.jpeg"/><Relationship Id="rId5" Type="http://schemas.openxmlformats.org/officeDocument/2006/relationships/image" Target="../media/image153.jpeg"/><Relationship Id="rId10" Type="http://schemas.openxmlformats.org/officeDocument/2006/relationships/image" Target="../media/image158.jpeg"/><Relationship Id="rId4" Type="http://schemas.openxmlformats.org/officeDocument/2006/relationships/image" Target="../media/image152.jpeg"/><Relationship Id="rId9" Type="http://schemas.openxmlformats.org/officeDocument/2006/relationships/image" Target="../media/image15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6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jpeg"/><Relationship Id="rId3" Type="http://schemas.openxmlformats.org/officeDocument/2006/relationships/image" Target="../media/image161.png"/><Relationship Id="rId7" Type="http://schemas.openxmlformats.org/officeDocument/2006/relationships/image" Target="../media/image165.jpeg"/><Relationship Id="rId12" Type="http://schemas.openxmlformats.org/officeDocument/2006/relationships/image" Target="../media/image170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4.jpeg"/><Relationship Id="rId11" Type="http://schemas.openxmlformats.org/officeDocument/2006/relationships/image" Target="../media/image169.jpeg"/><Relationship Id="rId5" Type="http://schemas.openxmlformats.org/officeDocument/2006/relationships/image" Target="../media/image163.jpeg"/><Relationship Id="rId10" Type="http://schemas.openxmlformats.org/officeDocument/2006/relationships/image" Target="../media/image168.png"/><Relationship Id="rId4" Type="http://schemas.openxmlformats.org/officeDocument/2006/relationships/image" Target="../media/image162.jpeg"/><Relationship Id="rId9" Type="http://schemas.openxmlformats.org/officeDocument/2006/relationships/image" Target="../media/image16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" y="0"/>
            <a:ext cx="9143999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899592" y="3068960"/>
            <a:ext cx="7366843" cy="131539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Доклад о результатах деятельности </a:t>
            </a:r>
          </a:p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 городского округа город Буй</a:t>
            </a:r>
          </a:p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за </a:t>
            </a:r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2024 </a:t>
            </a:r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год </a:t>
            </a:r>
          </a:p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и задачи на </a:t>
            </a:r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2025 </a:t>
            </a:r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год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067175" y="5445125"/>
            <a:ext cx="41767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Доклад  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Главы городского округа город Буй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Игоря Александровича  Ральникова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" name="Содержимое 15" descr="IMG_3174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941320" y="1686909"/>
            <a:ext cx="3261360" cy="4352544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1651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потребительского  рынка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41288953"/>
              </p:ext>
            </p:extLst>
          </p:nvPr>
        </p:nvGraphicFramePr>
        <p:xfrm>
          <a:off x="683568" y="1556792"/>
          <a:ext cx="360040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50738183"/>
              </p:ext>
            </p:extLst>
          </p:nvPr>
        </p:nvGraphicFramePr>
        <p:xfrm>
          <a:off x="3923928" y="4653136"/>
          <a:ext cx="4032448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9552" y="1052736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Оборот розничной торговли, млн. руб.</a:t>
            </a:r>
          </a:p>
        </p:txBody>
      </p:sp>
      <p:graphicFrame>
        <p:nvGraphicFramePr>
          <p:cNvPr id="12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61473675"/>
              </p:ext>
            </p:extLst>
          </p:nvPr>
        </p:nvGraphicFramePr>
        <p:xfrm>
          <a:off x="4860032" y="4509120"/>
          <a:ext cx="3384376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932040" y="4005064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Объем платных услуг, млн. руб.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1412776"/>
            <a:ext cx="38854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Объем  услуг общественного питания, млн. руб.</a:t>
            </a:r>
          </a:p>
        </p:txBody>
      </p:sp>
      <p:graphicFrame>
        <p:nvGraphicFramePr>
          <p:cNvPr id="15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81469717"/>
              </p:ext>
            </p:extLst>
          </p:nvPr>
        </p:nvGraphicFramePr>
        <p:xfrm>
          <a:off x="4644008" y="2060848"/>
          <a:ext cx="3744416" cy="1520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7" name="Рисунок 16" descr="IMG_3174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9592" y="4653136"/>
            <a:ext cx="3096344" cy="182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0233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69733" y="18864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 малого  и   среднего    предпринимательства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95536" y="980728"/>
            <a:ext cx="8371353" cy="864096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В городском округе город Буй осуществляют деятельность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447  субъектов 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малого  и среднего   предпринимательства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(данные Реестра  Федеральной налоговой службы России на </a:t>
            </a: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10.01.2025),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в том числе: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39552" y="1988840"/>
            <a:ext cx="2540982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2 средних предприятия 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275856" y="2060848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78 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малых предприятия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012160" y="1988840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367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индивидуальных предпринимателя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95536" y="5877272"/>
            <a:ext cx="8443360" cy="767939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300" b="1" dirty="0">
                <a:solidFill>
                  <a:srgbClr val="002060"/>
                </a:solidFill>
              </a:rPr>
              <a:t>Перечень муниципального имущества, предназначенный для оказания имущественной поддержки субъектам МСП,   включает </a:t>
            </a:r>
            <a:r>
              <a:rPr lang="ru-RU" sz="1300" b="1" dirty="0" smtClean="0">
                <a:solidFill>
                  <a:srgbClr val="002060"/>
                </a:solidFill>
              </a:rPr>
              <a:t>1 земельный участок площадью 500 кв.м и 15 </a:t>
            </a:r>
            <a:r>
              <a:rPr lang="ru-RU" sz="1300" b="1" dirty="0">
                <a:solidFill>
                  <a:srgbClr val="002060"/>
                </a:solidFill>
              </a:rPr>
              <a:t>объектов общей площадью </a:t>
            </a:r>
            <a:r>
              <a:rPr lang="ru-RU" sz="1300" b="1" dirty="0" smtClean="0">
                <a:solidFill>
                  <a:srgbClr val="002060"/>
                </a:solidFill>
              </a:rPr>
              <a:t>1210 кв.м</a:t>
            </a:r>
            <a:r>
              <a:rPr lang="ru-RU" sz="1300" b="1" dirty="0">
                <a:solidFill>
                  <a:srgbClr val="002060"/>
                </a:solidFill>
              </a:rPr>
              <a:t>, из них 4 - предоставлено в аренду  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95536" y="3140968"/>
            <a:ext cx="8371352" cy="504056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300" b="1" dirty="0">
                <a:solidFill>
                  <a:srgbClr val="002060"/>
                </a:solidFill>
              </a:rPr>
              <a:t>Малое  и среднее предпринимательство обеспечивает   </a:t>
            </a:r>
            <a:r>
              <a:rPr lang="ru-RU" sz="1300" b="1" dirty="0" smtClean="0">
                <a:solidFill>
                  <a:srgbClr val="002060"/>
                </a:solidFill>
              </a:rPr>
              <a:t>37</a:t>
            </a:r>
            <a:r>
              <a:rPr lang="ru-RU" sz="1300" b="1" dirty="0">
                <a:solidFill>
                  <a:srgbClr val="002060"/>
                </a:solidFill>
              </a:rPr>
              <a:t> % общего объема производства</a:t>
            </a: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95536" y="3717032"/>
            <a:ext cx="8371352" cy="72008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В сфере малого и среднего предпринимательства занято более 2  тыс. чел., </a:t>
            </a:r>
          </a:p>
          <a:p>
            <a:pPr algn="ctr"/>
            <a:r>
              <a:rPr lang="ru-RU" sz="1300" b="1" dirty="0">
                <a:solidFill>
                  <a:srgbClr val="002060"/>
                </a:solidFill>
              </a:rPr>
              <a:t>что составляет </a:t>
            </a:r>
            <a:r>
              <a:rPr lang="ru-RU" sz="1300" b="1" dirty="0" smtClean="0">
                <a:solidFill>
                  <a:srgbClr val="002060"/>
                </a:solidFill>
              </a:rPr>
              <a:t>25 </a:t>
            </a:r>
            <a:r>
              <a:rPr lang="ru-RU" sz="1300" b="1" dirty="0">
                <a:solidFill>
                  <a:srgbClr val="002060"/>
                </a:solidFill>
              </a:rPr>
              <a:t> % от числа занятых в экономике городского округа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95536" y="4509120"/>
            <a:ext cx="8371352" cy="72008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По состоянию на </a:t>
            </a:r>
            <a:r>
              <a:rPr lang="ru-RU" sz="1300" b="1" dirty="0" smtClean="0">
                <a:solidFill>
                  <a:srgbClr val="002060"/>
                </a:solidFill>
              </a:rPr>
              <a:t>01.01.2025 </a:t>
            </a:r>
            <a:r>
              <a:rPr lang="ru-RU" sz="1300" b="1" dirty="0">
                <a:solidFill>
                  <a:srgbClr val="002060"/>
                </a:solidFill>
              </a:rPr>
              <a:t>года отсутствует кредиторская задолженность за выполненные работы и оказанные услуги по муниципальным контрактам и договорам перед субъектами МСП 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395536" y="5301208"/>
            <a:ext cx="8371352" cy="504056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За отчетный год </a:t>
            </a:r>
            <a:r>
              <a:rPr lang="ru-RU" sz="1300" b="1" dirty="0" smtClean="0">
                <a:solidFill>
                  <a:srgbClr val="002060"/>
                </a:solidFill>
              </a:rPr>
              <a:t>6 </a:t>
            </a:r>
            <a:r>
              <a:rPr lang="ru-RU" sz="1300" b="1" dirty="0">
                <a:solidFill>
                  <a:srgbClr val="002060"/>
                </a:solidFill>
              </a:rPr>
              <a:t>индивидуальных предпринимателей и самозанятых   заключили «социальный контракт»</a:t>
            </a:r>
          </a:p>
          <a:p>
            <a:pPr algn="ctr"/>
            <a:r>
              <a:rPr lang="ru-RU" sz="1300" b="1" dirty="0">
                <a:solidFill>
                  <a:srgbClr val="002060"/>
                </a:solidFill>
              </a:rPr>
              <a:t> на общую сумму </a:t>
            </a:r>
            <a:r>
              <a:rPr lang="ru-RU" sz="1300" b="1" dirty="0" smtClean="0">
                <a:solidFill>
                  <a:srgbClr val="002060"/>
                </a:solidFill>
              </a:rPr>
              <a:t>2,05 </a:t>
            </a:r>
            <a:r>
              <a:rPr lang="ru-RU" sz="1300" b="1" dirty="0">
                <a:solidFill>
                  <a:srgbClr val="002060"/>
                </a:solidFill>
              </a:rPr>
              <a:t>млн. руб.</a:t>
            </a:r>
            <a:endParaRPr lang="ru-RU" sz="13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9014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Содержимое 11" descr="DSC_23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309687" y="1686719"/>
            <a:ext cx="6524625" cy="4352925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2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20115509"/>
              </p:ext>
            </p:extLst>
          </p:nvPr>
        </p:nvGraphicFramePr>
        <p:xfrm>
          <a:off x="5148064" y="4725144"/>
          <a:ext cx="35283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Объем  инвестициЙ в основной капитал, 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 руб. 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97589167"/>
              </p:ext>
            </p:extLst>
          </p:nvPr>
        </p:nvGraphicFramePr>
        <p:xfrm>
          <a:off x="1043608" y="2708920"/>
          <a:ext cx="6912768" cy="4005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5" name="Рисунок 14" descr="БХЗ 1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75856" y="980728"/>
            <a:ext cx="2411760" cy="1808820"/>
          </a:xfrm>
          <a:prstGeom prst="rect">
            <a:avLst/>
          </a:prstGeom>
        </p:spPr>
      </p:pic>
      <p:pic>
        <p:nvPicPr>
          <p:cNvPr id="13" name="Рисунок 12" descr="DSC_1153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39552" y="1052736"/>
            <a:ext cx="2520281" cy="1680187"/>
          </a:xfrm>
          <a:prstGeom prst="rect">
            <a:avLst/>
          </a:prstGeom>
        </p:spPr>
      </p:pic>
      <p:pic>
        <p:nvPicPr>
          <p:cNvPr id="16" name="Рисунок 15" descr="DSC_1102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796136" y="980728"/>
            <a:ext cx="2627782" cy="175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1413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71637" y="1686719"/>
            <a:ext cx="5800725" cy="4352925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err="1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ДОГазификация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51920" y="1556792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Критерии домовладений, подлежащих догазификации:</a:t>
            </a:r>
          </a:p>
          <a:p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зарегистрированное домовладение и земельный участок,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наличие в населенном пункте сети газораспределения,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осуществление по существующей сети газораспределения транспортировки.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4077072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Принято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527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заявок на бесплатную догазификацию, 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них   заключено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510 договоров,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выполнены работы по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510 договоров,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осуществлено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396 пусков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газа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5569" name="Picture 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552" y="1628800"/>
            <a:ext cx="3312368" cy="2484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8861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71637" y="1686719"/>
            <a:ext cx="5800725" cy="4352925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Объемы      жилищного      строительства,  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кв. м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11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56139720"/>
              </p:ext>
            </p:extLst>
          </p:nvPr>
        </p:nvGraphicFramePr>
        <p:xfrm>
          <a:off x="395536" y="2924944"/>
          <a:ext cx="6048672" cy="3933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2" name="Рисунок 11" descr="МКД ул. Островского 2Б.JPG"/>
          <p:cNvPicPr>
            <a:picLocks noChangeAspect="1"/>
          </p:cNvPicPr>
          <p:nvPr/>
        </p:nvPicPr>
        <p:blipFill>
          <a:blip r:embed="rId5" cstate="screen"/>
          <a:srcRect r="-852"/>
          <a:stretch>
            <a:fillRect/>
          </a:stretch>
        </p:blipFill>
        <p:spPr>
          <a:xfrm>
            <a:off x="611560" y="1412776"/>
            <a:ext cx="4493298" cy="1872208"/>
          </a:xfrm>
          <a:prstGeom prst="rect">
            <a:avLst/>
          </a:prstGeom>
        </p:spPr>
      </p:pic>
      <p:pic>
        <p:nvPicPr>
          <p:cNvPr id="13" name="Рисунок 12" descr="ул. Железнодорожная д 63(2)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5292080" y="3789040"/>
            <a:ext cx="3292503" cy="1872208"/>
          </a:xfrm>
          <a:prstGeom prst="rect">
            <a:avLst/>
          </a:prstGeom>
        </p:spPr>
      </p:pic>
      <p:pic>
        <p:nvPicPr>
          <p:cNvPr id="16" name="Рисунок 15" descr="ул. Ивана Сусанина д. 31 (3)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5580112" y="1412776"/>
            <a:ext cx="2664296" cy="165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8861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/>
                <a:gridCol w="1510920"/>
                <a:gridCol w="1510920"/>
                <a:gridCol w="1510920"/>
                <a:gridCol w="1510920"/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51520" y="836713"/>
            <a:ext cx="85689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  </a:t>
            </a:r>
            <a:r>
              <a:rPr lang="ru-RU" sz="1300" b="1" dirty="0" smtClean="0">
                <a:solidFill>
                  <a:srgbClr val="C00000"/>
                </a:solidFill>
              </a:rPr>
              <a:t>В 2024 году отремонтировано 18,8 тыс. кв. м   муниципальных дорог</a:t>
            </a:r>
          </a:p>
          <a:p>
            <a:pPr algn="ctr"/>
            <a:endParaRPr lang="ru-RU" sz="13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100" b="1" dirty="0" smtClean="0">
                <a:solidFill>
                  <a:srgbClr val="002060"/>
                </a:solidFill>
              </a:rPr>
              <a:t>         - </a:t>
            </a:r>
            <a:r>
              <a:rPr lang="ru-RU" sz="1200" b="1" dirty="0" smtClean="0">
                <a:solidFill>
                  <a:srgbClr val="002060"/>
                </a:solidFill>
              </a:rPr>
              <a:t>ул. 1917 года, </a:t>
            </a:r>
            <a:endParaRPr lang="en-US" sz="1200" b="1" dirty="0" smtClean="0">
              <a:solidFill>
                <a:srgbClr val="002060"/>
              </a:solidFill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ул. 9 Января (от ул. 1917 года до ул. 1905 года),</a:t>
            </a:r>
            <a:endParaRPr lang="en-US" sz="1200" b="1" dirty="0" smtClean="0">
              <a:solidFill>
                <a:srgbClr val="002060"/>
              </a:solidFill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ул. М.Горького (участок от ул. 1917 года до ул. Красной Армии)   -  8398,75 кв.м, </a:t>
            </a:r>
            <a:endParaRPr lang="en-US" sz="1200" b="1" dirty="0" smtClean="0">
              <a:solidFill>
                <a:srgbClr val="002060"/>
              </a:solidFill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пл. Революции напротив Благовещенского собора – 440 кв.м, </a:t>
            </a:r>
            <a:endParaRPr lang="en-US" sz="1200" b="1" dirty="0" smtClean="0">
              <a:solidFill>
                <a:srgbClr val="002060"/>
              </a:solidFill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ул.Красной Армии и М.Горького в районе торгового пятачка, улица Советская в районе д. 2- 2139,5 кв.м, </a:t>
            </a:r>
            <a:endParaRPr lang="en-US" sz="1200" b="1" dirty="0" smtClean="0">
              <a:solidFill>
                <a:srgbClr val="002060"/>
              </a:solidFill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устройство искусственных неровностей  - 163,6 кв.м,</a:t>
            </a:r>
            <a:endParaRPr lang="en-US" sz="1200" b="1" dirty="0" smtClean="0">
              <a:solidFill>
                <a:srgbClr val="002060"/>
              </a:solidFill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тротуар в районе пешеходного перехода   по ул. Октябрьской революции напротив дома №96,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   установка дорожных знаков и  нанесение дорожной разметки на пешеходных переходах  -  54 кв.м,</a:t>
            </a:r>
            <a:endParaRPr lang="en-US" sz="1200" b="1" dirty="0" smtClean="0">
              <a:solidFill>
                <a:srgbClr val="002060"/>
              </a:solidFill>
            </a:endParaRPr>
          </a:p>
          <a:p>
            <a:pPr algn="just"/>
            <a:endParaRPr lang="ru-RU" sz="12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тротуар по ул. Октябрьской революции (от ул. Красной Армии до ул. 10-й годовщины Октября)- 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  1079,9 кв.м</a:t>
            </a:r>
            <a:r>
              <a:rPr lang="ru-RU" sz="1200" b="1" dirty="0" smtClean="0"/>
              <a:t>,</a:t>
            </a:r>
            <a:endParaRPr lang="en-US" sz="1200" b="1" dirty="0" smtClean="0"/>
          </a:p>
          <a:p>
            <a:pPr algn="just"/>
            <a:endParaRPr lang="ru-RU" sz="1200" b="1" dirty="0" smtClean="0"/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ул. Калинина, ул. Возрождения - 920 кв.м,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ул. Ивана Сусанина (от перекрестка по ул. Обороны до перекрестка по ул. Мичурина) - 480 кв.м,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 -ул. Челюскинцев (участок от перекрестка ул.Челюскинцев и ул. Мичурина до ул. Костромская д.2А)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  (от ул. Воровского до ул.Островского),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ул. Ватутина (участок от ул .Комсомольской до ул. Свободного труда)  -1693,8 кв.м,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ул. Мичурина (от перекрестка по ул. Ивана Сусанина до перекрестка с ул. Парижской Коммуны), 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 -ул. Костромская (участок от ул. Галичская до д. 2 по ул.Костромской и участок от д.5 до д.6 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  по ул. Костромской),</a:t>
            </a:r>
          </a:p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      - ул. Кооперативная (участок от ул. Галичская  до д.42 по ул. Кооперативной)  - 2216 кв.м.</a:t>
            </a:r>
          </a:p>
          <a:p>
            <a:pPr algn="just"/>
            <a:r>
              <a:rPr lang="ru-RU" sz="1100" b="1" dirty="0" smtClean="0">
                <a:solidFill>
                  <a:srgbClr val="002060"/>
                </a:solidFill>
              </a:rPr>
              <a:t>          	</a:t>
            </a:r>
            <a:endParaRPr lang="ru-RU" sz="1100" b="1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260648"/>
            <a:ext cx="78198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Ремонт и содержание дорог в 2024 году</a:t>
            </a:r>
          </a:p>
          <a:p>
            <a:pPr algn="ctr">
              <a:lnSpc>
                <a:spcPct val="100000"/>
              </a:lnSpc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558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CustomShape 2"/>
          <p:cNvSpPr/>
          <p:nvPr/>
        </p:nvSpPr>
        <p:spPr>
          <a:xfrm>
            <a:off x="457200" y="1600200"/>
            <a:ext cx="8226720" cy="45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5" name="Picture 4"/>
          <p:cNvPicPr/>
          <p:nvPr/>
        </p:nvPicPr>
        <p:blipFill>
          <a:blip r:embed="rId2" cstate="email"/>
          <a:stretch/>
        </p:blipFill>
        <p:spPr>
          <a:xfrm>
            <a:off x="0" y="14040"/>
            <a:ext cx="9195480" cy="6843960"/>
          </a:xfrm>
          <a:prstGeom prst="rect">
            <a:avLst/>
          </a:prstGeom>
          <a:ln>
            <a:noFill/>
          </a:ln>
        </p:spPr>
      </p:pic>
      <p:sp>
        <p:nvSpPr>
          <p:cNvPr id="346" name="CustomShape 3"/>
          <p:cNvSpPr/>
          <p:nvPr/>
        </p:nvSpPr>
        <p:spPr>
          <a:xfrm>
            <a:off x="-106560" y="357120"/>
            <a:ext cx="9249480" cy="69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7" name="CustomShape 4"/>
          <p:cNvSpPr/>
          <p:nvPr/>
        </p:nvSpPr>
        <p:spPr>
          <a:xfrm>
            <a:off x="467640" y="1052640"/>
            <a:ext cx="8146800" cy="61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" name="Прямоугольник 20"/>
          <p:cNvSpPr/>
          <p:nvPr/>
        </p:nvSpPr>
        <p:spPr>
          <a:xfrm>
            <a:off x="945537" y="357166"/>
            <a:ext cx="6913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    дорожной     отрасли, </a:t>
            </a:r>
            <a:r>
              <a:rPr lang="ru-RU" b="1" kern="10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тыс. руб.</a:t>
            </a:r>
            <a:endParaRPr lang="ru-RU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5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18120916"/>
              </p:ext>
            </p:extLst>
          </p:nvPr>
        </p:nvGraphicFramePr>
        <p:xfrm>
          <a:off x="971600" y="980728"/>
          <a:ext cx="662473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123728" y="3717032"/>
            <a:ext cx="48245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C00000"/>
                </a:solidFill>
              </a:rPr>
              <a:t>     </a:t>
            </a:r>
            <a:r>
              <a:rPr lang="ru-RU" sz="1000" b="1" dirty="0" smtClean="0">
                <a:solidFill>
                  <a:srgbClr val="002060"/>
                </a:solidFill>
              </a:rPr>
              <a:t>2020</a:t>
            </a:r>
            <a:r>
              <a:rPr lang="ru-RU" sz="1000" b="1" dirty="0" smtClean="0">
                <a:solidFill>
                  <a:srgbClr val="C00000"/>
                </a:solidFill>
              </a:rPr>
              <a:t>                       </a:t>
            </a:r>
            <a:r>
              <a:rPr lang="ru-RU" sz="1000" b="1" dirty="0" smtClean="0">
                <a:solidFill>
                  <a:srgbClr val="002060"/>
                </a:solidFill>
              </a:rPr>
              <a:t>2021                     2022                     2023                   2024</a:t>
            </a:r>
            <a:endParaRPr lang="ru-RU" sz="1000" b="1" dirty="0">
              <a:solidFill>
                <a:srgbClr val="002060"/>
              </a:solidFill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4437112"/>
            <a:ext cx="2846520" cy="208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RFFFkqGHH2k.jpg"/>
          <p:cNvPicPr>
            <a:picLocks noChangeAspect="1"/>
          </p:cNvPicPr>
          <p:nvPr/>
        </p:nvPicPr>
        <p:blipFill>
          <a:blip r:embed="rId5" cstate="screen"/>
          <a:srcRect r="-2168"/>
          <a:stretch>
            <a:fillRect/>
          </a:stretch>
        </p:blipFill>
        <p:spPr>
          <a:xfrm>
            <a:off x="6444208" y="4365104"/>
            <a:ext cx="2376264" cy="2140015"/>
          </a:xfrm>
          <a:prstGeom prst="rect">
            <a:avLst/>
          </a:prstGeom>
        </p:spPr>
      </p:pic>
      <p:pic>
        <p:nvPicPr>
          <p:cNvPr id="13" name="Рисунок 12" descr="22cdec85afce4033f1b1d66d0f1f3f0d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03848" y="4581128"/>
            <a:ext cx="3240360" cy="1822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/>
                <a:gridCol w="1510920"/>
                <a:gridCol w="1510920"/>
                <a:gridCol w="1510920"/>
                <a:gridCol w="1510920"/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95536" y="836713"/>
            <a:ext cx="83529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000" b="1" dirty="0" smtClean="0">
              <a:solidFill>
                <a:srgbClr val="002060"/>
              </a:solidFill>
            </a:endParaRPr>
          </a:p>
          <a:p>
            <a:pPr algn="ctr"/>
            <a:endParaRPr lang="ru-RU" sz="1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В 2020 - 2024 году отремонтировано 153,4 тыс. кв. м муниципальных дорог на общую сумму более 500 млн. рублей. </a:t>
            </a:r>
          </a:p>
          <a:p>
            <a:pPr algn="ctr"/>
            <a:endParaRPr lang="ru-RU" sz="1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1000" b="1" dirty="0" smtClean="0">
                <a:solidFill>
                  <a:srgbClr val="002060"/>
                </a:solidFill>
              </a:rPr>
              <a:t>        </a:t>
            </a:r>
            <a:endParaRPr lang="ru-RU" sz="1000" b="1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260648"/>
            <a:ext cx="7819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Ремонт и содержание дорог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187624" y="5013176"/>
          <a:ext cx="7056784" cy="210312"/>
        </p:xfrm>
        <a:graphic>
          <a:graphicData uri="http://schemas.openxmlformats.org/drawingml/2006/table">
            <a:tbl>
              <a:tblPr/>
              <a:tblGrid>
                <a:gridCol w="5256584"/>
                <a:gridCol w="18002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Ремонт автопешеходного моста </a:t>
                      </a: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через р. Кострома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94,4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187624" y="5517232"/>
          <a:ext cx="7056784" cy="210312"/>
        </p:xfrm>
        <a:graphic>
          <a:graphicData uri="http://schemas.openxmlformats.org/drawingml/2006/table">
            <a:tbl>
              <a:tblPr/>
              <a:tblGrid>
                <a:gridCol w="5256584"/>
                <a:gridCol w="18002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Ремонт грунтогравийных дорог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6,6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187624" y="1700808"/>
          <a:ext cx="6984776" cy="3024336"/>
        </p:xfrm>
        <a:graphic>
          <a:graphicData uri="http://schemas.openxmlformats.org/drawingml/2006/table">
            <a:tbl>
              <a:tblPr/>
              <a:tblGrid>
                <a:gridCol w="3589785"/>
                <a:gridCol w="1644159"/>
                <a:gridCol w="1750832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Наименование улицы / объекта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Объем работ, кв. 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Стоимость работ, млн.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Загородная, Добролюбова, Кончина, Клубная, Социализма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19 418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48,2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9 Января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2 329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5,6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Некрасова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9 990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Октябрьской революции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36 685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68,5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Парижской коммуны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6 408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7,5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Республиканская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1 732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4,7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Советская / ул. Ленина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3 071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4,1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3-го Интернационала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2 443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4,5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1905 года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11 788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25,0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Карла Маркса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10 681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17,8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ул. 1917 года, ул. Максима Горького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7 066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26,6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5558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188640"/>
            <a:ext cx="57400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ООО  АТП    </a:t>
            </a:r>
            <a:r>
              <a:rPr lang="ru-RU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. Буя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1" name="Диаграмма 5"/>
          <p:cNvGraphicFramePr/>
          <p:nvPr/>
        </p:nvGraphicFramePr>
        <p:xfrm>
          <a:off x="467544" y="1988840"/>
          <a:ext cx="5506360" cy="3716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2313113590"/>
              </p:ext>
            </p:extLst>
          </p:nvPr>
        </p:nvGraphicFramePr>
        <p:xfrm>
          <a:off x="251519" y="836712"/>
          <a:ext cx="5542805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724128" y="1628800"/>
            <a:ext cx="280831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До 2022 года предприятие осуществляло свою деятельность по нерегулируемому тарифу. </a:t>
            </a: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С 17 января 2022 года, согласно документу планирования, предприятие перешло на регулируемый тариф, утверждаемый Департаментом транспорта и дорожного хозяйства Костромской области. Увеличение затрат  на организацию перевозок, также связано с  уменьшением пассажиропотока в последние годы. </a:t>
            </a:r>
          </a:p>
        </p:txBody>
      </p:sp>
      <p:sp>
        <p:nvSpPr>
          <p:cNvPr id="509953" name="Rectangle 1"/>
          <p:cNvSpPr>
            <a:spLocks noChangeArrowheads="1"/>
          </p:cNvSpPr>
          <p:nvPr/>
        </p:nvSpPr>
        <p:spPr bwMode="auto">
          <a:xfrm>
            <a:off x="683568" y="899717"/>
            <a:ext cx="38164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Объем средств, предусмотренных муниципальным образованием  на организацию перевозок, тыс. </a:t>
            </a:r>
            <a:r>
              <a:rPr lang="ru-RU" sz="1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руб. </a:t>
            </a: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4040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ГОД</a:t>
            </a:r>
          </a:p>
        </p:txBody>
      </p:sp>
      <p:pic>
        <p:nvPicPr>
          <p:cNvPr id="8" name="Содержимое 7" descr="IMG_20200312_0949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457700" y="3806031"/>
            <a:ext cx="228600" cy="1143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225" y="404664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Мероприятия по Благоустройству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0100" y="857232"/>
            <a:ext cx="761231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- обслуживание и ремонте сетей уличного освещения,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содержание парков, скверов, площадей, цветочных клумб и зеленых насаждений,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организация месячника по благоустройству,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ремонте и содержание шахтных питьевых колодцев,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содержание и обслуживание водных объектов (пляж на р. Кострома),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содержание городских кладбищ.</a:t>
            </a:r>
          </a:p>
          <a:p>
            <a:endParaRPr lang="ru-RU" sz="1400" dirty="0"/>
          </a:p>
        </p:txBody>
      </p:sp>
      <p:pic>
        <p:nvPicPr>
          <p:cNvPr id="35943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4725144"/>
            <a:ext cx="2880320" cy="190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DSC_2449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7544" y="2276872"/>
            <a:ext cx="2627784" cy="1751856"/>
          </a:xfrm>
          <a:prstGeom prst="rect">
            <a:avLst/>
          </a:prstGeom>
        </p:spPr>
      </p:pic>
      <p:pic>
        <p:nvPicPr>
          <p:cNvPr id="16" name="Рисунок 15" descr="DSC_1728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796136" y="2276872"/>
            <a:ext cx="2843808" cy="1895872"/>
          </a:xfrm>
          <a:prstGeom prst="rect">
            <a:avLst/>
          </a:prstGeom>
        </p:spPr>
      </p:pic>
      <p:pic>
        <p:nvPicPr>
          <p:cNvPr id="17" name="Рисунок 16" descr="кладбище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5508104" y="4941168"/>
            <a:ext cx="3096344" cy="1636639"/>
          </a:xfrm>
          <a:prstGeom prst="rect">
            <a:avLst/>
          </a:prstGeom>
        </p:spPr>
      </p:pic>
      <p:pic>
        <p:nvPicPr>
          <p:cNvPr id="15" name="Рисунок 14" descr="DSC_2456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059832" y="3284984"/>
            <a:ext cx="2915816" cy="194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2219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457200" y="274680"/>
            <a:ext cx="8226360" cy="1139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" name="CustomShape 2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9" name="Picture 4"/>
          <p:cNvPicPr/>
          <p:nvPr/>
        </p:nvPicPr>
        <p:blipFill>
          <a:blip r:embed="rId2" cstate="email"/>
          <a:stretch/>
        </p:blipFill>
        <p:spPr>
          <a:xfrm>
            <a:off x="12680" y="0"/>
            <a:ext cx="9195120" cy="6843600"/>
          </a:xfrm>
          <a:prstGeom prst="rect">
            <a:avLst/>
          </a:prstGeom>
          <a:ln>
            <a:noFill/>
          </a:ln>
        </p:spPr>
      </p:pic>
      <p:sp>
        <p:nvSpPr>
          <p:cNvPr id="120" name="CustomShape 3"/>
          <p:cNvSpPr/>
          <p:nvPr/>
        </p:nvSpPr>
        <p:spPr>
          <a:xfrm>
            <a:off x="-54360" y="160560"/>
            <a:ext cx="9249120" cy="100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налоговые  и  неналоговые  доходы  </a:t>
            </a:r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бюджета   городского   округа   город   буй,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864401462"/>
              </p:ext>
            </p:extLst>
          </p:nvPr>
        </p:nvGraphicFramePr>
        <p:xfrm>
          <a:off x="971600" y="1412776"/>
          <a:ext cx="7200800" cy="4710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88680009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«Формирование современной городской среды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»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1" name="Рисунок 10" descr="Локомотив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555776" y="1124744"/>
            <a:ext cx="2736304" cy="1590874"/>
          </a:xfrm>
          <a:prstGeom prst="rect">
            <a:avLst/>
          </a:prstGeom>
        </p:spPr>
      </p:pic>
      <p:pic>
        <p:nvPicPr>
          <p:cNvPr id="12" name="Рисунок 11" descr="парк Пришкольник ул. 3 Интернационала.png"/>
          <p:cNvPicPr>
            <a:picLocks noChangeAspect="1"/>
          </p:cNvPicPr>
          <p:nvPr/>
        </p:nvPicPr>
        <p:blipFill>
          <a:blip r:embed="rId4" cstate="screen"/>
          <a:srcRect r="-255"/>
          <a:stretch>
            <a:fillRect/>
          </a:stretch>
        </p:blipFill>
        <p:spPr>
          <a:xfrm>
            <a:off x="539552" y="2924944"/>
            <a:ext cx="2880320" cy="1444203"/>
          </a:xfrm>
          <a:prstGeom prst="rect">
            <a:avLst/>
          </a:prstGeom>
        </p:spPr>
      </p:pic>
      <p:pic>
        <p:nvPicPr>
          <p:cNvPr id="13" name="Рисунок 12" descr="Пятачок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652120" y="3645024"/>
            <a:ext cx="2664296" cy="2182362"/>
          </a:xfrm>
          <a:prstGeom prst="rect">
            <a:avLst/>
          </a:prstGeom>
        </p:spPr>
      </p:pic>
      <p:pic>
        <p:nvPicPr>
          <p:cNvPr id="14" name="Рисунок 13" descr="сквер Социализма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2195736" y="4653136"/>
            <a:ext cx="2880320" cy="1800200"/>
          </a:xfrm>
          <a:prstGeom prst="rect">
            <a:avLst/>
          </a:prstGeom>
        </p:spPr>
      </p:pic>
      <p:pic>
        <p:nvPicPr>
          <p:cNvPr id="16" name="Рисунок 15" descr="скейт-парк на Спартаке.jpg"/>
          <p:cNvPicPr>
            <a:picLocks noChangeAspect="1"/>
          </p:cNvPicPr>
          <p:nvPr/>
        </p:nvPicPr>
        <p:blipFill>
          <a:blip r:embed="rId7" cstate="screen"/>
          <a:srcRect r="-1377"/>
          <a:stretch>
            <a:fillRect/>
          </a:stretch>
        </p:blipFill>
        <p:spPr>
          <a:xfrm>
            <a:off x="6156176" y="908720"/>
            <a:ext cx="1656184" cy="201108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08104" y="2924944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2020 год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Устройство «Скейт-парка» с велодорожкой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 в районе МБУ СОК «Спартак» , 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 8 497 620,00 руб.</a:t>
            </a:r>
            <a:endParaRPr lang="ru-RU" sz="1000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2" y="1340768"/>
            <a:ext cx="19797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2020-2021 годы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Комплексное благоустройство общественной территории, прилегающей к стадиону «Локомотив», 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8 405 986,00 руб</a:t>
            </a:r>
            <a:r>
              <a:rPr lang="ru-RU" sz="1000" b="1" dirty="0" smtClean="0"/>
              <a:t>. </a:t>
            </a:r>
            <a:endParaRPr lang="ru-RU" sz="1000" dirty="0"/>
          </a:p>
        </p:txBody>
      </p:sp>
      <p:sp>
        <p:nvSpPr>
          <p:cNvPr id="19" name="TextBox 18"/>
          <p:cNvSpPr txBox="1"/>
          <p:nvPr/>
        </p:nvSpPr>
        <p:spPr>
          <a:xfrm>
            <a:off x="3347864" y="3068960"/>
            <a:ext cx="20162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2022 год 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Комплексное благоустройство парка «Пришкольник» по ул. 3 Интернационала, возле домов 53 и 53а,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7 664 148,00 руб. </a:t>
            </a:r>
            <a:endParaRPr lang="ru-RU" sz="1000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3568" y="50131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39552" y="5229200"/>
            <a:ext cx="15121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2023 год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 Благоустройство сквера по ул. Социализма, 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10 378 300,0 руб. </a:t>
            </a:r>
            <a:endParaRPr lang="ru-RU" sz="1000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80112" y="5842337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2024 год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 Благоустройство   «Торгового пятачка» на пересечении улиц Октябрьской революции и Красной Армии</a:t>
            </a:r>
            <a:r>
              <a:rPr lang="ru-RU" sz="1000" dirty="0" smtClean="0">
                <a:solidFill>
                  <a:srgbClr val="C00000"/>
                </a:solidFill>
              </a:rPr>
              <a:t>,</a:t>
            </a:r>
            <a:r>
              <a:rPr lang="ru-RU" sz="1000" b="1" dirty="0" smtClean="0"/>
              <a:t> 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</a:rPr>
              <a:t>10 276 933,0 руб.</a:t>
            </a:r>
            <a:endParaRPr lang="ru-RU" sz="1000" dirty="0" smtClean="0">
              <a:solidFill>
                <a:srgbClr val="C00000"/>
              </a:solidFill>
            </a:endParaRPr>
          </a:p>
          <a:p>
            <a:endParaRPr lang="ru-RU" sz="10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9325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«Формирование современной городской среды»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2023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3568" y="112474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Комплексное благоустройство общественной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территории: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благоустройство Центральной части города с парком Стрелка - «Буйская Стрелка»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Сумма  работ -  108,003 млн.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фото Буйская стрелка после реализации  (9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940152" y="2276872"/>
            <a:ext cx="2736304" cy="2052228"/>
          </a:xfrm>
          <a:prstGeom prst="rect">
            <a:avLst/>
          </a:prstGeom>
        </p:spPr>
      </p:pic>
      <p:pic>
        <p:nvPicPr>
          <p:cNvPr id="10" name="Рисунок 9" descr="стрелка 12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940152" y="4581128"/>
            <a:ext cx="2736304" cy="1824203"/>
          </a:xfrm>
          <a:prstGeom prst="rect">
            <a:avLst/>
          </a:prstGeom>
        </p:spPr>
      </p:pic>
      <p:pic>
        <p:nvPicPr>
          <p:cNvPr id="9" name="Рисунок 8" descr="Было стало Стрелка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275856" y="2924944"/>
            <a:ext cx="2592288" cy="2592288"/>
          </a:xfrm>
          <a:prstGeom prst="rect">
            <a:avLst/>
          </a:prstGeom>
        </p:spPr>
      </p:pic>
      <p:pic>
        <p:nvPicPr>
          <p:cNvPr id="12" name="Рисунок 11" descr="Стрелка1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39552" y="2348880"/>
            <a:ext cx="2699792" cy="1952528"/>
          </a:xfrm>
          <a:prstGeom prst="rect">
            <a:avLst/>
          </a:prstGeom>
        </p:spPr>
      </p:pic>
      <p:pic>
        <p:nvPicPr>
          <p:cNvPr id="13" name="Рисунок 12" descr="Стрелка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11560" y="4448638"/>
            <a:ext cx="2592288" cy="209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932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«Формирование современной городской среды»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2025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1052736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Благоустройство общественной территории парка Железнодорожников, ул. 10 годовщины Октября, район 2 квартальной котельной до СК «Флагман»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Предусмотрено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финансирование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сумме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10 680,0 тыс.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парк ЖД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259632" y="2098336"/>
            <a:ext cx="6048672" cy="427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9325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«Местные инициативы»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2024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790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 </a:t>
            </a:r>
          </a:p>
          <a:p>
            <a:pPr algn="ctr"/>
            <a:endParaRPr lang="ru-RU" sz="1400" b="1" dirty="0"/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23528" y="980728"/>
            <a:ext cx="8496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Благоустройство общественной территории перед   отделом ЗАГС площадью 1332 кв.м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на общую сумму 10 501,4 тыс. руб. </a:t>
            </a:r>
          </a:p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00392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4" name="Рисунок 13" descr="IMG-20231026-WA003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9552" y="2132856"/>
            <a:ext cx="3000396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a77071c7306bcfac985c85fa13db39ec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635896" y="1700808"/>
            <a:ext cx="5000660" cy="2812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923928" y="4509120"/>
            <a:ext cx="4752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</a:rPr>
              <a:t>Произведено мощение плиткой дорожек и площадок, создана система поверхностного водоотведения, установлен арт-объект (кольца) с подсветкой, электроосвещение территории, малые архитектурные формы, произведено озеленение газонов и оформление цветника. Высажено 1200 луковиц белых тюльпанов, 8 кустов роз, 16 туй, более 60 декоративных кустарников различных пород.</a:t>
            </a:r>
          </a:p>
          <a:p>
            <a:pPr algn="just"/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54035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60407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«Местные инициативы»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2020 – 2023 годах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790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 </a:t>
            </a:r>
          </a:p>
          <a:p>
            <a:pPr algn="ctr"/>
            <a:endParaRPr lang="ru-RU" sz="1400" b="1" dirty="0"/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100392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9" name="Рисунок 18" descr="15 дс  3.jpg"/>
          <p:cNvPicPr>
            <a:picLocks noChangeAspect="1"/>
          </p:cNvPicPr>
          <p:nvPr/>
        </p:nvPicPr>
        <p:blipFill>
          <a:blip r:embed="rId3" cstate="screen"/>
          <a:srcRect t="-919"/>
          <a:stretch>
            <a:fillRect/>
          </a:stretch>
        </p:blipFill>
        <p:spPr>
          <a:xfrm>
            <a:off x="3131840" y="836712"/>
            <a:ext cx="2529101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7" descr="C:\Users\каб2\Desktop\161423364839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31840" y="4005064"/>
            <a:ext cx="2762873" cy="1712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колодец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444208" y="1124744"/>
            <a:ext cx="1872208" cy="2442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колодец 3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755576" y="1196752"/>
            <a:ext cx="1800200" cy="2239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7" cstate="email"/>
          <a:srcRect r="-798"/>
          <a:stretch>
            <a:fillRect/>
          </a:stretch>
        </p:blipFill>
        <p:spPr bwMode="auto">
          <a:xfrm>
            <a:off x="5940152" y="3933056"/>
            <a:ext cx="2628800" cy="1343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местные инициативы.jpg"/>
          <p:cNvPicPr>
            <a:picLocks noChangeAspect="1"/>
          </p:cNvPicPr>
          <p:nvPr/>
        </p:nvPicPr>
        <p:blipFill>
          <a:blip r:embed="rId8" cstate="screen"/>
          <a:srcRect t="-22711"/>
          <a:stretch>
            <a:fillRect/>
          </a:stretch>
        </p:blipFill>
        <p:spPr>
          <a:xfrm>
            <a:off x="467544" y="3501008"/>
            <a:ext cx="2520280" cy="1838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местные инициативы 3.jpg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3347864" y="2924944"/>
            <a:ext cx="2160240" cy="1046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683568" y="5688449"/>
            <a:ext cx="84604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Всего за пятилетний период выделены субсидии на сумму  25,5 млн. руб., из них </a:t>
            </a:r>
          </a:p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 -средства  областного бюджета -12,5 млн. руб. ,</a:t>
            </a:r>
          </a:p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-средства местного бюджета – 10,6 млн. руб. ,</a:t>
            </a:r>
          </a:p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-внебюджетные источники – 2,4 млн. руб.</a:t>
            </a:r>
            <a:endParaRPr lang="ru-RU" sz="13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554035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"/>
          <p:cNvPicPr/>
          <p:nvPr/>
        </p:nvPicPr>
        <p:blipFill>
          <a:blip r:embed="rId2" cstate="screen"/>
          <a:stretch/>
        </p:blipFill>
        <p:spPr>
          <a:xfrm>
            <a:off x="-54000" y="0"/>
            <a:ext cx="9198000" cy="6846480"/>
          </a:xfrm>
          <a:prstGeom prst="rect">
            <a:avLst/>
          </a:prstGeom>
          <a:ln>
            <a:noFill/>
          </a:ln>
        </p:spPr>
      </p:pic>
      <p:graphicFrame>
        <p:nvGraphicFramePr>
          <p:cNvPr id="6" name="Диаграмма 5"/>
          <p:cNvGraphicFramePr/>
          <p:nvPr/>
        </p:nvGraphicFramePr>
        <p:xfrm>
          <a:off x="899592" y="1124744"/>
          <a:ext cx="7128792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558924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Объем жилищного фонда увеличился с 2020 года в связи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с ростом  индивидуального  жилищного строительства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1680" y="332656"/>
            <a:ext cx="5067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Жилищно-коммунальное хозяйство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3204514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-69733" y="188640"/>
            <a:ext cx="925252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3617097109"/>
              </p:ext>
            </p:extLst>
          </p:nvPr>
        </p:nvGraphicFramePr>
        <p:xfrm>
          <a:off x="1619672" y="908720"/>
          <a:ext cx="648072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78592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015498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501762" name="Слайд" r:id="rId5" imgW="1900411" imgH="1425021" progId="PowerPoint.Slide.12">
              <p:embed/>
            </p:oleObj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292080" y="4005064"/>
            <a:ext cx="3264768" cy="251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11560" y="4437112"/>
            <a:ext cx="4263863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6370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188640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Коммунальное хозяйство, энергосбережение</a:t>
            </a:r>
            <a:endParaRPr lang="ru-RU" sz="2000" kern="50" dirty="0">
              <a:solidFill>
                <a:srgbClr val="FF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908720"/>
            <a:ext cx="792088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сфере теплоснабжения проведены работы по текущему и капитальному ремонтам в запланированном объёме. Произведена замена ветхих участков трубопроводов тепловых сетей, а так же запорной арматуры по плановому капитальному ремонту и после проведения гидравлических испытаний тепловых сетей. Общая протяженность заменённых трубопроводов составила – 816 м.п.</a:t>
            </a:r>
          </a:p>
          <a:p>
            <a:pPr algn="just"/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87624" y="2636912"/>
            <a:ext cx="2337905" cy="379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72000" y="2780928"/>
            <a:ext cx="3312368" cy="364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3765693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39552" y="908720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-Закуплен и установлен дополнительный пластинчатый теплообменник на котельной ЦРБ.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-Произведена замена теплообменника на квартальной котельной №1.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-Приобретено насосное оборудование для квартальной котельной №1 и квартальной котельной №2.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-В рамках соблюдения норм промышленной безопасности на квартальной котельной №2 выполнены работы по ремонту дымовой трубы силами подрядной организации.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-Произведена замена внутренних трубопроводов на котельных, выполнена профилактика котлов.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31640" y="3501008"/>
            <a:ext cx="1440160" cy="2393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67544" y="594928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Пластинчатый теплообменник </a:t>
            </a:r>
            <a:b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котельной ЦРБ 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3888" y="6165304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Насосное оборудование квартальной котельной № 1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0800000" flipV="1">
            <a:off x="5148064" y="3212976"/>
            <a:ext cx="2214246" cy="295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323528" y="18864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Коммунальное хозяйство, энергосбережение</a:t>
            </a:r>
            <a:endParaRPr lang="ru-RU" kern="50" dirty="0">
              <a:solidFill>
                <a:srgbClr val="FF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65693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39552" y="908720"/>
            <a:ext cx="35283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сфере водоснабжения для снижения потерь воды при транспортировке заменено 153 метра водопроводных сетей. При производстве аварийно-восстановительных работ  используются полимерные материалы для улучшения качества и долговечности ремонтов. Выполнялся текущий ремонт водопроводных колодцев. Выполнена механическая очистка резервуаров чистой воды. На насосной станции 2 подъема произведена замена насоса.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43608" y="3717032"/>
            <a:ext cx="2271582" cy="257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95536" y="6381328"/>
            <a:ext cx="37444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насоса на насосной станции 2 подъема </a:t>
            </a:r>
            <a:endParaRPr lang="ru-RU" sz="13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3284984"/>
            <a:ext cx="345638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сфере водоотведения по очистным сооружениям канализации проведены очистка, капитальный и текущий ремонты оборудования. На канализационно-насосных станциях проведена ревизия насосного оборудования. Выполнено восстановление 77 метров канализационных сетей. Выполнялись гидропневматические промывки самотечной канализации, ремонт канализационных колодцев.  На иловых площадках с привлечением подрядной организации произведена чистка иловой карты</a:t>
            </a:r>
            <a:r>
              <a:rPr lang="ru-RU" sz="1400" b="1" dirty="0" smtClean="0"/>
              <a:t>.</a:t>
            </a:r>
            <a:endParaRPr lang="ru-RU" sz="14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64088" y="1052736"/>
            <a:ext cx="2448272" cy="205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323528" y="188640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КОММУНАЛЬНОЕ ХОЗЯЙСТВО, ЭНЕРГОСБЕРЕЖЕНИЕ</a:t>
            </a:r>
            <a:endParaRPr lang="ru-RU" sz="2000" kern="50" dirty="0">
              <a:solidFill>
                <a:srgbClr val="FF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65693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CustomShape 2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6" name="Picture 4"/>
          <p:cNvPicPr/>
          <p:nvPr/>
        </p:nvPicPr>
        <p:blipFill>
          <a:blip r:embed="rId2" cstate="email"/>
          <a:stretch/>
        </p:blipFill>
        <p:spPr>
          <a:xfrm>
            <a:off x="0" y="15480"/>
            <a:ext cx="9194040" cy="6842520"/>
          </a:xfrm>
          <a:prstGeom prst="rect">
            <a:avLst/>
          </a:prstGeom>
          <a:ln>
            <a:noFill/>
          </a:ln>
        </p:spPr>
      </p:pic>
      <p:sp>
        <p:nvSpPr>
          <p:cNvPr id="117" name="CustomShape 3"/>
          <p:cNvSpPr/>
          <p:nvPr/>
        </p:nvSpPr>
        <p:spPr>
          <a:xfrm>
            <a:off x="-54360" y="343440"/>
            <a:ext cx="9248040" cy="100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 dirty="0" smtClean="0">
                <a:solidFill>
                  <a:srgbClr val="FF0000"/>
                </a:solidFill>
                <a:latin typeface="Arial"/>
                <a:ea typeface="DejaVu Sans"/>
              </a:rPr>
              <a:t>СТРУКТУРА ДОХОДОВ БЮДЖЕТА ГОРОДСКОГО ОКРУГА ГОРОД БУЙ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lang="ru-RU" sz="2000" b="0" strike="noStrike" spc="-1" dirty="0">
              <a:latin typeface="Arial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115616" y="1412776"/>
          <a:ext cx="6984776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"/>
          <p:cNvPicPr/>
          <p:nvPr/>
        </p:nvPicPr>
        <p:blipFill>
          <a:blip r:embed="rId2" cstate="screen"/>
          <a:stretch/>
        </p:blipFill>
        <p:spPr>
          <a:xfrm>
            <a:off x="-54000" y="0"/>
            <a:ext cx="9198000" cy="6846480"/>
          </a:xfrm>
          <a:prstGeom prst="rect">
            <a:avLst/>
          </a:prstGeom>
          <a:ln>
            <a:noFill/>
          </a:ln>
        </p:spPr>
      </p:pic>
      <p:graphicFrame>
        <p:nvGraphicFramePr>
          <p:cNvPr id="6" name="Диаграмма 5"/>
          <p:cNvGraphicFramePr/>
          <p:nvPr/>
        </p:nvGraphicFramePr>
        <p:xfrm>
          <a:off x="1547664" y="836712"/>
          <a:ext cx="5832648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95536" y="4005064"/>
            <a:ext cx="82089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заключенного Соглашения о сотрудничестве между Костромской областью и администрацией городского округа город Буй  в 2022 – 2024 гг. проводились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мероприятия по переводу котельных на природный газ: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5" algn="just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котельной п. Салама (ул. Фурманова, д. 8), </a:t>
            </a:r>
          </a:p>
          <a:p>
            <a:pPr lvl="5" algn="just"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котельной школы № 5,  </a:t>
            </a:r>
          </a:p>
          <a:p>
            <a:pPr lvl="5" algn="just"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котельной НФС (м. Астафьева поляна), </a:t>
            </a:r>
          </a:p>
          <a:p>
            <a:pPr lvl="5" algn="just"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котельной ОСК (Объездной проезд, 9).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данных мероприятий позволила полностью перевести все котельные,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находящиеся в муниципальной собственности, с привозных видов топлива на природный газ,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значительно сократило расходы на их обслуживание.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260648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ПЕРЕВОД УГОЛЬНЫХ КОТЕЛЬНЫХ НА ПРИРОДНЫЙ ГАЗ</a:t>
            </a:r>
            <a:endParaRPr lang="ru-RU" sz="2000" b="1" kern="50" dirty="0">
              <a:solidFill>
                <a:srgbClr val="FF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04514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188640"/>
            <a:ext cx="57400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Ремонт бани № 4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67744" y="908720"/>
            <a:ext cx="417646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64CFDD5-553E-4C64-BE02-3AC1D1291B9E}"/>
              </a:ext>
            </a:extLst>
          </p:cNvPr>
          <p:cNvSpPr/>
          <p:nvPr/>
        </p:nvSpPr>
        <p:spPr>
          <a:xfrm>
            <a:off x="1619672" y="3212977"/>
            <a:ext cx="54726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Замена конструктивных элементов крыши </a:t>
            </a:r>
            <a:endParaRPr lang="ru-RU" sz="20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464CFDD5-553E-4C64-BE02-3AC1D1291B9E}"/>
              </a:ext>
            </a:extLst>
          </p:cNvPr>
          <p:cNvSpPr/>
          <p:nvPr/>
        </p:nvSpPr>
        <p:spPr>
          <a:xfrm>
            <a:off x="971600" y="6237312"/>
            <a:ext cx="74888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Строительство помещения для размещения газового отопительного оборудования бани</a:t>
            </a:r>
            <a:endParaRPr lang="ru-RU" sz="20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20073" y="3861048"/>
            <a:ext cx="344044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3568" y="3717032"/>
            <a:ext cx="421343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7340402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188640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РЕКОНСТРУКЦИЯ  ВОДООЧИСТНЫХ СООРУЖЕНИЙ Г. БУЙ</a:t>
            </a:r>
            <a:endParaRPr lang="ru-RU" sz="2000" b="1" kern="50" dirty="0">
              <a:solidFill>
                <a:srgbClr val="FF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124744"/>
            <a:ext cx="619268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2021 – 2022 гг. на территории города реализовывались мероприятия по реконструкции водоочистных сооружений  в рамках федерального проекта «Чистая вода» национального проекта «Экология».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результате проведенной реконструкции водоочистных сооружений объект выведен на проектную мощность - 4300 м3 в сутки очищенной воды. Соответствие качества водопроводной воды требованиям СанПиН.</a:t>
            </a:r>
          </a:p>
          <a:p>
            <a:pPr algn="just"/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xn--68-6kcuzpihjx2b4d.xn--p1ai/assets/templates/site/img/logo/logo-g-left-i.pn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04248" y="857232"/>
            <a:ext cx="2339752" cy="1347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88024" y="3501008"/>
            <a:ext cx="3816424" cy="300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39552" y="3429000"/>
            <a:ext cx="3960439" cy="307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3765693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53975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60139" y="71896"/>
            <a:ext cx="700801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kern="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kern="5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КАПИТАЛЬНЫЙ РЕМОНТ МКД В 2024 ГОДУ</a:t>
            </a:r>
            <a:endParaRPr lang="ru-RU" sz="2000" kern="5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278092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кровли, д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61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Октябрьской революции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16016" y="278092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кровли,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 45                 ул. Октябрьской революции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1324832"/>
            <a:ext cx="30050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«Общий котел»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отремонтировано 2 дома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сумма – </a:t>
            </a:r>
            <a:r>
              <a:rPr lang="ru-RU" b="1" i="1" dirty="0">
                <a:solidFill>
                  <a:srgbClr val="002060"/>
                </a:solidFill>
              </a:rPr>
              <a:t>10, 088 млн. руб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16315" y="1324832"/>
            <a:ext cx="29518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«Специальный счёт»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отремонтировано 2 дома,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сумма – </a:t>
            </a:r>
            <a:r>
              <a:rPr lang="ru-RU" b="1" i="1" dirty="0">
                <a:solidFill>
                  <a:srgbClr val="002060"/>
                </a:solidFill>
              </a:rPr>
              <a:t>3,915 млн. руб.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E5FAC62-368B-43CB-8F34-92378C9D5B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1559" y="4293096"/>
            <a:ext cx="3960441" cy="18231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2F88074-4B65-41FB-99FE-7A0612A7FF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245"/>
          <a:stretch>
            <a:fillRect/>
          </a:stretch>
        </p:blipFill>
        <p:spPr>
          <a:xfrm>
            <a:off x="5076056" y="4293096"/>
            <a:ext cx="3312368" cy="185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8915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"/>
          <p:cNvPicPr/>
          <p:nvPr/>
        </p:nvPicPr>
        <p:blipFill>
          <a:blip r:embed="rId3" cstate="screen"/>
          <a:stretch/>
        </p:blipFill>
        <p:spPr>
          <a:xfrm>
            <a:off x="-54000" y="11520"/>
            <a:ext cx="9198000" cy="6846480"/>
          </a:xfrm>
          <a:prstGeom prst="rect">
            <a:avLst/>
          </a:prstGeom>
          <a:ln>
            <a:noFill/>
          </a:ln>
        </p:spPr>
      </p:pic>
      <p:sp>
        <p:nvSpPr>
          <p:cNvPr id="405" name="CustomShape 1"/>
          <p:cNvSpPr/>
          <p:nvPr/>
        </p:nvSpPr>
        <p:spPr>
          <a:xfrm>
            <a:off x="504008" y="-17654"/>
            <a:ext cx="8280000" cy="862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200" b="1" strike="noStrike" cap="all" spc="-1" dirty="0">
                <a:solidFill>
                  <a:srgbClr val="203864"/>
                </a:solidFill>
                <a:latin typeface="Times New Roman"/>
                <a:ea typeface="Times New Roman"/>
              </a:rPr>
              <a:t> </a:t>
            </a: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МУНИЦИПАЛЬНАЯ ПРОГРАММА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«Переселение граждан   из аварийного жилищного фонда на территории городского округа город Буй Костромской области на 2019 -2025 годы»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C4B57F26-BA83-412B-9180-3B4EC5A91289}"/>
              </a:ext>
            </a:extLst>
          </p:cNvPr>
          <p:cNvSpPr/>
          <p:nvPr/>
        </p:nvSpPr>
        <p:spPr>
          <a:xfrm>
            <a:off x="529160" y="1052736"/>
            <a:ext cx="825484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Расселено – 73 МКД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 - 17169,83 кв.м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Численность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жителей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819</a:t>
            </a:r>
          </a:p>
          <a:p>
            <a:pPr algn="just"/>
            <a:endParaRPr lang="ru-RU" sz="1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Сокращение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аварийного жилищного фонда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- 70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%.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A4EF5471-4C15-42BE-9A61-8D46404FC92F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567047595"/>
              </p:ext>
            </p:extLst>
          </p:nvPr>
        </p:nvGraphicFramePr>
        <p:xfrm>
          <a:off x="1763688" y="3284984"/>
          <a:ext cx="5688632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464CFDD5-553E-4C64-BE02-3AC1D1291B9E}"/>
              </a:ext>
            </a:extLst>
          </p:cNvPr>
          <p:cNvSpPr/>
          <p:nvPr/>
        </p:nvSpPr>
        <p:spPr>
          <a:xfrm>
            <a:off x="4211960" y="1484784"/>
            <a:ext cx="3790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Предстоит расселить - 32 МКД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 -7296,96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Численность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жителей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318 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53204514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ГОД</a:t>
            </a:r>
          </a:p>
        </p:txBody>
      </p:sp>
      <p:pic>
        <p:nvPicPr>
          <p:cNvPr id="8" name="Содержимое 7" descr="IMG_20200312_0949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457700" y="3806031"/>
            <a:ext cx="228600" cy="1143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225" y="404664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ЗДРАВООХРАНЕНИЕ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3" name="Рисунок 12" descr="взрослая поликлиника3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83568" y="3933056"/>
            <a:ext cx="2355726" cy="2588907"/>
          </a:xfrm>
          <a:prstGeom prst="rect">
            <a:avLst/>
          </a:prstGeom>
        </p:spPr>
      </p:pic>
      <p:pic>
        <p:nvPicPr>
          <p:cNvPr id="14" name="Рисунок 13" descr="морг 1.jpg"/>
          <p:cNvPicPr>
            <a:picLocks noChangeAspect="1"/>
          </p:cNvPicPr>
          <p:nvPr/>
        </p:nvPicPr>
        <p:blipFill>
          <a:blip r:embed="rId5" cstate="screen"/>
          <a:srcRect b="-199"/>
          <a:stretch>
            <a:fillRect/>
          </a:stretch>
        </p:blipFill>
        <p:spPr>
          <a:xfrm>
            <a:off x="4211960" y="1196752"/>
            <a:ext cx="4355976" cy="2160240"/>
          </a:xfrm>
          <a:prstGeom prst="rect">
            <a:avLst/>
          </a:prstGeom>
        </p:spPr>
      </p:pic>
      <p:pic>
        <p:nvPicPr>
          <p:cNvPr id="15" name="Рисунок 14" descr="морг 4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635896" y="3717032"/>
            <a:ext cx="1728192" cy="2664296"/>
          </a:xfrm>
          <a:prstGeom prst="rect">
            <a:avLst/>
          </a:prstGeom>
        </p:spPr>
      </p:pic>
      <p:pic>
        <p:nvPicPr>
          <p:cNvPr id="16" name="Рисунок 15" descr="взрослая поликлиника 1.jpg"/>
          <p:cNvPicPr>
            <a:picLocks noChangeAspect="1"/>
          </p:cNvPicPr>
          <p:nvPr/>
        </p:nvPicPr>
        <p:blipFill>
          <a:blip r:embed="rId7" cstate="screen"/>
          <a:srcRect r="-994"/>
          <a:stretch>
            <a:fillRect/>
          </a:stretch>
        </p:blipFill>
        <p:spPr>
          <a:xfrm>
            <a:off x="971600" y="1052736"/>
            <a:ext cx="2088232" cy="2592288"/>
          </a:xfrm>
          <a:prstGeom prst="rect">
            <a:avLst/>
          </a:prstGeom>
        </p:spPr>
      </p:pic>
      <p:pic>
        <p:nvPicPr>
          <p:cNvPr id="20" name="Рисунок 19" descr="детская поликлиника1.jpg"/>
          <p:cNvPicPr>
            <a:picLocks noChangeAspect="1"/>
          </p:cNvPicPr>
          <p:nvPr/>
        </p:nvPicPr>
        <p:blipFill>
          <a:blip r:embed="rId8" cstate="screen"/>
          <a:srcRect r="-164"/>
          <a:stretch>
            <a:fillRect/>
          </a:stretch>
        </p:blipFill>
        <p:spPr>
          <a:xfrm>
            <a:off x="5724128" y="3645024"/>
            <a:ext cx="2664296" cy="286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22190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ГОД</a:t>
            </a:r>
          </a:p>
        </p:txBody>
      </p:sp>
      <p:pic>
        <p:nvPicPr>
          <p:cNvPr id="8" name="Содержимое 7" descr="IMG_20200312_0949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457700" y="3806031"/>
            <a:ext cx="228600" cy="1143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225" y="404664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ЗДРАВООХРАНЕНИЕ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43808" y="1484784"/>
            <a:ext cx="33123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За 5 лет  в ОГБУЗ Буйскую ЦРБ поступило медицинское оборудование на общую сумму  более 50 млн. руб., 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в том числе: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аппараты УЗИ, рентгеновский аппарат (8 917,5 тыс.руб.),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 маммографический аппарат (12300 тыс.руб.),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 флюорографический аппарат (4838 тыс.руб.),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 эндоскопы (3 ед.) (3600 тыс.руб.),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 стойка эндоскопическая (2 900 тыс.руб.),</a:t>
            </a:r>
          </a:p>
          <a:p>
            <a:pPr algn="just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 наркозный аппарат (4 500 тыс.руб.)  и другое медицинское оборудование.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оборудование 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55576" y="3933056"/>
            <a:ext cx="1872208" cy="2496277"/>
          </a:xfrm>
          <a:prstGeom prst="rect">
            <a:avLst/>
          </a:prstGeom>
        </p:spPr>
      </p:pic>
      <p:pic>
        <p:nvPicPr>
          <p:cNvPr id="12" name="Рисунок 11" descr="ренген2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11560" y="1196752"/>
            <a:ext cx="1972900" cy="2232248"/>
          </a:xfrm>
          <a:prstGeom prst="rect">
            <a:avLst/>
          </a:prstGeom>
        </p:spPr>
      </p:pic>
      <p:pic>
        <p:nvPicPr>
          <p:cNvPr id="18" name="Рисунок 17" descr="УЗИ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44208" y="3789040"/>
            <a:ext cx="1872208" cy="2496277"/>
          </a:xfrm>
          <a:prstGeom prst="rect">
            <a:avLst/>
          </a:prstGeom>
        </p:spPr>
      </p:pic>
      <p:pic>
        <p:nvPicPr>
          <p:cNvPr id="19" name="Рисунок 18" descr="оборудование 3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444208" y="1196752"/>
            <a:ext cx="188614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22190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ЗДРАВООХРАНЕНИЕ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790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 </a:t>
            </a:r>
          </a:p>
          <a:p>
            <a:pPr algn="ctr"/>
            <a:endParaRPr lang="ru-RU" sz="1400" b="1" dirty="0"/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1124745"/>
            <a:ext cx="7746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00392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908720"/>
            <a:ext cx="748883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 С 2020 года по 2025 год в ОГБУЗ Буйская ЦРБ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 принят на работу 21 молодой специалист </a:t>
            </a:r>
            <a:r>
              <a:rPr lang="ru-RU" b="1" dirty="0" smtClean="0">
                <a:solidFill>
                  <a:srgbClr val="C00000"/>
                </a:solidFill>
              </a:rPr>
              <a:t>: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     </a:t>
            </a:r>
            <a:endParaRPr lang="ru-RU" sz="1600" dirty="0" smtClean="0">
              <a:solidFill>
                <a:srgbClr val="C00000"/>
              </a:solidFill>
            </a:endParaRPr>
          </a:p>
          <a:p>
            <a:pPr lvl="0"/>
            <a:r>
              <a:rPr lang="ru-RU" sz="1600" b="1" i="1" dirty="0" smtClean="0">
                <a:solidFill>
                  <a:srgbClr val="002060"/>
                </a:solidFill>
              </a:rPr>
              <a:t>- врач-терапевт участковый после окончания ВУЗа;</a:t>
            </a:r>
          </a:p>
          <a:p>
            <a:pPr lvl="0" algn="just"/>
            <a:r>
              <a:rPr lang="ru-RU" sz="1600" b="1" i="1" dirty="0" smtClean="0">
                <a:solidFill>
                  <a:srgbClr val="002060"/>
                </a:solidFill>
              </a:rPr>
              <a:t>- 4 врача: врач-хирург, врач-оториноларинголог, врач-травматолог-ортопед-2 чел. по окончании учебы в ординатуре;</a:t>
            </a:r>
            <a:endParaRPr lang="ru-RU" sz="1600" dirty="0" smtClean="0">
              <a:solidFill>
                <a:srgbClr val="002060"/>
              </a:solidFill>
            </a:endParaRPr>
          </a:p>
          <a:p>
            <a:pPr lvl="0" algn="just">
              <a:buFontTx/>
              <a:buChar char="-"/>
            </a:pPr>
            <a:r>
              <a:rPr lang="ru-RU" sz="1600" b="1" i="1" dirty="0" smtClean="0">
                <a:solidFill>
                  <a:srgbClr val="002060"/>
                </a:solidFill>
              </a:rPr>
              <a:t>фельдшер в терапевтический кабинет  поликлиники, осуществляющий амбулаторный прием в качестве врача-терапевта;</a:t>
            </a:r>
            <a:endParaRPr lang="ru-RU" sz="1600" dirty="0" smtClean="0">
              <a:solidFill>
                <a:srgbClr val="002060"/>
              </a:solidFill>
            </a:endParaRPr>
          </a:p>
          <a:p>
            <a:pPr lvl="0" algn="just">
              <a:buFontTx/>
              <a:buChar char="-"/>
            </a:pPr>
            <a:r>
              <a:rPr lang="ru-RU" sz="1600" b="1" i="1" dirty="0" smtClean="0">
                <a:solidFill>
                  <a:srgbClr val="002060"/>
                </a:solidFill>
              </a:rPr>
              <a:t> 2 медицинские сестры участковые в поликлинике и детской поликлинике;</a:t>
            </a:r>
            <a:endParaRPr lang="ru-RU" sz="1600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1600" b="1" i="1" dirty="0" smtClean="0">
                <a:solidFill>
                  <a:srgbClr val="002060"/>
                </a:solidFill>
              </a:rPr>
              <a:t>-  4 медицинские сестры поликлиники;</a:t>
            </a:r>
            <a:endParaRPr lang="ru-RU" sz="1600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1600" b="1" i="1" dirty="0" smtClean="0">
                <a:solidFill>
                  <a:srgbClr val="002060"/>
                </a:solidFill>
              </a:rPr>
              <a:t>-  5 медицинских сестер палатных в стационаре;</a:t>
            </a:r>
            <a:endParaRPr lang="ru-RU" sz="1600" dirty="0" smtClean="0">
              <a:solidFill>
                <a:srgbClr val="002060"/>
              </a:solidFill>
            </a:endParaRPr>
          </a:p>
          <a:p>
            <a:pPr lvl="0" algn="just">
              <a:buFontTx/>
              <a:buChar char="-"/>
            </a:pPr>
            <a:r>
              <a:rPr lang="ru-RU" sz="1600" b="1" i="1" dirty="0" smtClean="0">
                <a:solidFill>
                  <a:srgbClr val="002060"/>
                </a:solidFill>
              </a:rPr>
              <a:t> 4 фельдшера скорой медицинской помощи.</a:t>
            </a:r>
            <a:endParaRPr lang="ru-RU" sz="16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13" name="Рисунок 12" descr="1 кадры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907704" y="4653136"/>
            <a:ext cx="1944216" cy="2013652"/>
          </a:xfrm>
          <a:prstGeom prst="rect">
            <a:avLst/>
          </a:prstGeom>
        </p:spPr>
      </p:pic>
      <p:pic>
        <p:nvPicPr>
          <p:cNvPr id="15" name="Рисунок 14" descr="2 кадры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572000" y="4653136"/>
            <a:ext cx="3159039" cy="200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54035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374" name="Объект 4"/>
          <p:cNvGraphicFramePr/>
          <p:nvPr/>
        </p:nvGraphicFramePr>
        <p:xfrm>
          <a:off x="628560" y="1825560"/>
          <a:ext cx="7886520" cy="4350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75" name="Picture 4"/>
          <p:cNvPicPr/>
          <p:nvPr/>
        </p:nvPicPr>
        <p:blipFill>
          <a:blip r:embed="rId4" cstate="email"/>
          <a:stretch/>
        </p:blipFill>
        <p:spPr>
          <a:xfrm>
            <a:off x="-301320" y="360"/>
            <a:ext cx="9445320" cy="6857640"/>
          </a:xfrm>
          <a:prstGeom prst="rect">
            <a:avLst/>
          </a:prstGeom>
          <a:ln w="9525">
            <a:noFill/>
          </a:ln>
        </p:spPr>
      </p:pic>
      <p:sp>
        <p:nvSpPr>
          <p:cNvPr id="377" name="Заголовок 1"/>
          <p:cNvSpPr/>
          <p:nvPr/>
        </p:nvSpPr>
        <p:spPr>
          <a:xfrm>
            <a:off x="1863720" y="260640"/>
            <a:ext cx="5420880" cy="4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ДОШКОЛЬНОЕ ОБРАЗОВАНИЕ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378" name="TextBox 13"/>
          <p:cNvSpPr/>
          <p:nvPr/>
        </p:nvSpPr>
        <p:spPr>
          <a:xfrm>
            <a:off x="171469" y="856747"/>
            <a:ext cx="4799880" cy="116809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u="sng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В МДОУ д/с № 117 «Электроник» </a:t>
            </a: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</a:rPr>
              <a:t>- открыта группа компенсирующей направленности для детей с тяжелыми и множественными нарушениями развития.</a:t>
            </a:r>
            <a:endParaRPr lang="ru-RU" sz="800" b="1" u="sng" spc="-1" dirty="0" smtClean="0">
              <a:solidFill>
                <a:srgbClr val="00206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u="sng" spc="-1" dirty="0" smtClean="0">
                <a:solidFill>
                  <a:srgbClr val="002060"/>
                </a:solidFill>
                <a:latin typeface="Times New Roman"/>
              </a:rPr>
              <a:t>Общая численность детей с ОВЗ и детей инвалидов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</a:rPr>
              <a:t>в ДОУ г. Буя – 196 человек.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79" name="Прямоугольник 14"/>
          <p:cNvSpPr/>
          <p:nvPr/>
        </p:nvSpPr>
        <p:spPr>
          <a:xfrm>
            <a:off x="5004248" y="912000"/>
            <a:ext cx="3600000" cy="9526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u="sng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6 детских садов </a:t>
            </a:r>
            <a:r>
              <a:rPr lang="ru-RU" sz="1400" b="1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(детские сады № 3, 5, 6, 7, 15, 117)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</a:rPr>
              <a:t>имеют</a:t>
            </a:r>
            <a:r>
              <a:rPr lang="ru-RU" sz="1400" b="1" strike="noStrike" spc="-1" dirty="0" smtClean="0">
                <a:solidFill>
                  <a:srgbClr val="002060"/>
                </a:solidFill>
                <a:uFillTx/>
                <a:latin typeface="Times New Roman"/>
              </a:rPr>
              <a:t> лицензию на предоставление дополнительного образования для детей и взрослых.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383" name="Рисунок 10" descr="C:\Users\Ольга\Desktop\ЦЕНТР\логотип центра.png"/>
          <p:cNvPicPr/>
          <p:nvPr/>
        </p:nvPicPr>
        <p:blipFill>
          <a:blip r:embed="rId5" cstate="email"/>
          <a:stretch/>
        </p:blipFill>
        <p:spPr>
          <a:xfrm>
            <a:off x="3671064" y="1916400"/>
            <a:ext cx="1333184" cy="1106547"/>
          </a:xfrm>
          <a:prstGeom prst="rect">
            <a:avLst/>
          </a:prstGeom>
          <a:ln w="0"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5085183"/>
            <a:ext cx="1676058" cy="12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3"/>
          <p:cNvPicPr/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3413269" y="3922148"/>
            <a:ext cx="1569815" cy="948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4932040" y="3361885"/>
            <a:ext cx="37444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spc="-1" dirty="0" smtClean="0">
                <a:solidFill>
                  <a:srgbClr val="002060"/>
                </a:solidFill>
                <a:latin typeface="Times New Roman"/>
              </a:rPr>
              <a:t>В детских садах 3, 5, 117 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</a:rPr>
              <a:t>реализуется программа «Доступная среда» с целью создания условий, позволяющих детям-инвалидам получить современное дошкольное образование, направленное на улучшение их качества жизни  и  интеграцию в социум.</a:t>
            </a:r>
            <a:endParaRPr lang="ru-RU" sz="1400" dirty="0"/>
          </a:p>
        </p:txBody>
      </p:sp>
      <p:pic>
        <p:nvPicPr>
          <p:cNvPr id="406529" name="Picture 1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55576" y="2060848"/>
            <a:ext cx="2232248" cy="1397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Рисунок 23" descr="Ebjc_kxd-Qc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259632" y="5229200"/>
            <a:ext cx="2642291" cy="11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2" name="Рисунок 3"/>
          <p:cNvPicPr/>
          <p:nvPr/>
        </p:nvPicPr>
        <p:blipFill>
          <a:blip r:embed="rId10" cstate="screen"/>
          <a:stretch>
            <a:fillRect/>
          </a:stretch>
        </p:blipFill>
        <p:spPr>
          <a:xfrm>
            <a:off x="323528" y="5157192"/>
            <a:ext cx="1928865" cy="1353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6530" name="Picture 2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280498" y="1916400"/>
            <a:ext cx="1722615" cy="129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6533" name="Picture 5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082076" y="1929940"/>
            <a:ext cx="1465903" cy="129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6534" name="Picture 6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724128" y="5085184"/>
            <a:ext cx="918000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9" name="Прямоугольник 15"/>
          <p:cNvSpPr/>
          <p:nvPr/>
        </p:nvSpPr>
        <p:spPr>
          <a:xfrm>
            <a:off x="395536" y="3573016"/>
            <a:ext cx="3024336" cy="202987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400" b="1" u="sng" strike="noStrike" spc="-1" dirty="0">
                <a:solidFill>
                  <a:schemeClr val="accent5">
                    <a:lumMod val="50000"/>
                  </a:schemeClr>
                </a:solidFill>
                <a:uFillTx/>
                <a:latin typeface="Times New Roman"/>
              </a:rPr>
              <a:t>МДОУ детский сад №3 «Родничок» </a:t>
            </a:r>
            <a:r>
              <a:rPr lang="ru-RU" sz="1400" b="1" strike="noStrike" spc="-1" dirty="0" smtClean="0">
                <a:solidFill>
                  <a:schemeClr val="accent5">
                    <a:lumMod val="50000"/>
                  </a:schemeClr>
                </a:solidFill>
                <a:latin typeface="Times New Roman"/>
              </a:rPr>
              <a:t>- победитель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конкурса Президентского фонда культурных инициатив и выиграл грант в размере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499 068,50 руб. на реализацию проекта «Мультстудия Родничок».</a:t>
            </a:r>
          </a:p>
          <a:p>
            <a:pPr algn="ctr">
              <a:lnSpc>
                <a:spcPct val="100000"/>
              </a:lnSpc>
              <a:buNone/>
            </a:pPr>
            <a:endParaRPr lang="ru-RU" sz="1400" b="1" strike="noStrike" spc="-1" dirty="0" smtClean="0">
              <a:solidFill>
                <a:schemeClr val="accent5">
                  <a:lumMod val="50000"/>
                </a:schemeClr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chemeClr val="accent5">
                    <a:lumMod val="50000"/>
                  </a:schemeClr>
                </a:solidFill>
                <a:latin typeface="Times New Roman"/>
              </a:rPr>
              <a:t>  </a:t>
            </a:r>
            <a:endParaRPr lang="ru-RU" sz="1400" b="0" strike="noStrike" spc="-1" dirty="0">
              <a:solidFill>
                <a:schemeClr val="accent5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406537" name="Picture 9" descr="https://sun9-52.userapi.com/impg/tr8NSP6h9yJyEy6v8cRLkvekkgYO6U9VtFGLxg/AGOENLf6BGY.jpg?size=1280x960&amp;quality=95&amp;sign=12f2018465c5d7a7f6e6a32268c3f996&amp;type=album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6804248" y="5085184"/>
            <a:ext cx="1632000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76" name="TextBox 1"/>
          <p:cNvSpPr/>
          <p:nvPr/>
        </p:nvSpPr>
        <p:spPr>
          <a:xfrm>
            <a:off x="2419034" y="6294696"/>
            <a:ext cx="3470040" cy="3371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2060"/>
                </a:solidFill>
                <a:latin typeface="Arial"/>
              </a:rPr>
              <a:t>Очередь в ДОУ отсутствует</a:t>
            </a:r>
            <a:endParaRPr lang="ru-RU" sz="16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95009" y="2924074"/>
            <a:ext cx="2337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spc="-1" dirty="0">
                <a:solidFill>
                  <a:srgbClr val="002060"/>
                </a:solidFill>
                <a:latin typeface="Times New Roman"/>
              </a:rPr>
              <a:t>За 2024 год общее количество услуг психолого-педагогической помощи родителям – 328.</a:t>
            </a:r>
          </a:p>
        </p:txBody>
      </p:sp>
    </p:spTree>
    <p:extLst>
      <p:ext uri="{BB962C8B-B14F-4D97-AF65-F5344CB8AC3E}">
        <p14:creationId xmlns:p14="http://schemas.microsoft.com/office/powerpoint/2010/main" xmlns="" val="1035371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2" name="Объект 4"/>
          <p:cNvPicPr/>
          <p:nvPr/>
        </p:nvPicPr>
        <p:blipFill>
          <a:blip r:embed="rId2" cstate="email"/>
          <a:stretch/>
        </p:blipFill>
        <p:spPr>
          <a:xfrm>
            <a:off x="4627080" y="4042800"/>
            <a:ext cx="2841840" cy="2134080"/>
          </a:xfrm>
          <a:prstGeom prst="rect">
            <a:avLst/>
          </a:prstGeom>
          <a:ln w="0">
            <a:noFill/>
          </a:ln>
        </p:spPr>
      </p:pic>
      <p:pic>
        <p:nvPicPr>
          <p:cNvPr id="393" name="Picture 4"/>
          <p:cNvPicPr/>
          <p:nvPr/>
        </p:nvPicPr>
        <p:blipFill>
          <a:blip r:embed="rId3" cstate="email"/>
          <a:stretch/>
        </p:blipFill>
        <p:spPr>
          <a:xfrm>
            <a:off x="0" y="4635"/>
            <a:ext cx="9445320" cy="6857640"/>
          </a:xfrm>
          <a:prstGeom prst="rect">
            <a:avLst/>
          </a:prstGeom>
          <a:ln w="9525">
            <a:noFill/>
          </a:ln>
        </p:spPr>
      </p:pic>
      <p:sp>
        <p:nvSpPr>
          <p:cNvPr id="394" name="Заголовок 1"/>
          <p:cNvSpPr/>
          <p:nvPr/>
        </p:nvSpPr>
        <p:spPr>
          <a:xfrm>
            <a:off x="1336320" y="116640"/>
            <a:ext cx="6674400" cy="63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ОБЩЕЕ ОБРАЗОВАНИЕ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396" name="Прямоугольник 14"/>
          <p:cNvSpPr/>
          <p:nvPr/>
        </p:nvSpPr>
        <p:spPr>
          <a:xfrm>
            <a:off x="1043608" y="5589240"/>
            <a:ext cx="2592288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Открытие «Точки роста» </a:t>
            </a:r>
            <a:endParaRPr lang="ru-RU" sz="1400" spc="-1" dirty="0">
              <a:solidFill>
                <a:srgbClr val="002060"/>
              </a:solidFill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на базе МОУ </a:t>
            </a: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СОШ №1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Буя</a:t>
            </a:r>
            <a:endParaRPr lang="ru-RU" sz="1400" spc="-1" dirty="0">
              <a:solidFill>
                <a:srgbClr val="002060"/>
              </a:solidFill>
            </a:endParaRPr>
          </a:p>
        </p:txBody>
      </p:sp>
      <p:sp>
        <p:nvSpPr>
          <p:cNvPr id="397" name="Прямоугольник 16"/>
          <p:cNvSpPr/>
          <p:nvPr/>
        </p:nvSpPr>
        <p:spPr>
          <a:xfrm>
            <a:off x="3707904" y="5733256"/>
            <a:ext cx="2414325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Реализация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Профминимума </a:t>
            </a: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для обучающихся 6-11 классов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02" name="Прямоугольник 15"/>
          <p:cNvSpPr/>
          <p:nvPr/>
        </p:nvSpPr>
        <p:spPr>
          <a:xfrm>
            <a:off x="1043608" y="2996952"/>
            <a:ext cx="2448272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Открытие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Умной </a:t>
            </a: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спортивной площадки на территории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МОУСОШ </a:t>
            </a: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№ 2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06" name="Прямоугольник 35"/>
          <p:cNvSpPr/>
          <p:nvPr/>
        </p:nvSpPr>
        <p:spPr>
          <a:xfrm>
            <a:off x="3131840" y="2996952"/>
            <a:ext cx="3456384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Сетевой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педагогический класс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 на базе Центра «Уникум»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87AF879-FD21-4209-95A7-949099D5BF31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995936" y="3717032"/>
            <a:ext cx="1872208" cy="18722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1C16AFC-0CB2-415A-A400-F2BC3F6EDC06}"/>
              </a:ext>
            </a:extLst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87624" y="1340768"/>
            <a:ext cx="2179947" cy="16366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D76AAE0-F20B-4E90-AACC-B0F0CF80CB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/>
          <a:srcRect/>
          <a:stretch/>
        </p:blipFill>
        <p:spPr>
          <a:xfrm>
            <a:off x="3851920" y="1340768"/>
            <a:ext cx="2013924" cy="16366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564EF86-C386-4834-A0CA-C670802A181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/>
          <a:srcRect/>
          <a:stretch/>
        </p:blipFill>
        <p:spPr>
          <a:xfrm>
            <a:off x="1115616" y="3861048"/>
            <a:ext cx="2457277" cy="158417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300192" y="1340768"/>
            <a:ext cx="2433381" cy="1589584"/>
          </a:xfrm>
          <a:prstGeom prst="rect">
            <a:avLst/>
          </a:prstGeom>
        </p:spPr>
      </p:pic>
      <p:sp>
        <p:nvSpPr>
          <p:cNvPr id="19" name="Прямоугольник 35"/>
          <p:cNvSpPr/>
          <p:nvPr/>
        </p:nvSpPr>
        <p:spPr>
          <a:xfrm>
            <a:off x="6228184" y="2924944"/>
            <a:ext cx="2615088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Сетевой </a:t>
            </a:r>
            <a:endParaRPr lang="ru-RU" sz="1400" b="1" spc="-1" dirty="0" smtClean="0">
              <a:solidFill>
                <a:srgbClr val="002060"/>
              </a:solidFill>
              <a:latin typeface="Times New Roman"/>
              <a:ea typeface="Tahoma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медицинский класс Практика в Буйской ЦРБ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-1724"/>
          <a:stretch/>
        </p:blipFill>
        <p:spPr>
          <a:xfrm>
            <a:off x="6156176" y="3861048"/>
            <a:ext cx="2459298" cy="1512168"/>
          </a:xfrm>
          <a:prstGeom prst="rect">
            <a:avLst/>
          </a:prstGeom>
        </p:spPr>
      </p:pic>
      <p:sp>
        <p:nvSpPr>
          <p:cNvPr id="21" name="Прямоугольник 16"/>
          <p:cNvSpPr/>
          <p:nvPr/>
        </p:nvSpPr>
        <p:spPr>
          <a:xfrm>
            <a:off x="5796136" y="5517232"/>
            <a:ext cx="3168352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Профпробы </a:t>
            </a: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на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базе БТГП </a:t>
            </a: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Профессия "Бэкенд-разработчик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"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516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457200" y="27468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2"/>
          <p:cNvSpPr/>
          <p:nvPr/>
        </p:nvSpPr>
        <p:spPr>
          <a:xfrm>
            <a:off x="457200" y="1600200"/>
            <a:ext cx="8224920" cy="452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0" name="Picture 4"/>
          <p:cNvPicPr/>
          <p:nvPr/>
        </p:nvPicPr>
        <p:blipFill>
          <a:blip r:embed="rId2" cstate="email"/>
          <a:stretch/>
        </p:blipFill>
        <p:spPr>
          <a:xfrm>
            <a:off x="-14992" y="15840"/>
            <a:ext cx="9193680" cy="6842160"/>
          </a:xfrm>
          <a:prstGeom prst="rect">
            <a:avLst/>
          </a:prstGeom>
          <a:ln>
            <a:noFill/>
          </a:ln>
        </p:spPr>
      </p:pic>
      <p:sp>
        <p:nvSpPr>
          <p:cNvPr id="141" name="CustomShape 3"/>
          <p:cNvSpPr/>
          <p:nvPr/>
        </p:nvSpPr>
        <p:spPr>
          <a:xfrm>
            <a:off x="-14992" y="332640"/>
            <a:ext cx="9247680" cy="69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Расходы бюджета городского округа город буй,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357969703"/>
              </p:ext>
            </p:extLst>
          </p:nvPr>
        </p:nvGraphicFramePr>
        <p:xfrm>
          <a:off x="827584" y="1397000"/>
          <a:ext cx="7488832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58600230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2" name="Объект 4"/>
          <p:cNvPicPr/>
          <p:nvPr/>
        </p:nvPicPr>
        <p:blipFill>
          <a:blip r:embed="rId3" cstate="email"/>
          <a:stretch/>
        </p:blipFill>
        <p:spPr>
          <a:xfrm>
            <a:off x="4627080" y="4042800"/>
            <a:ext cx="2841840" cy="2134080"/>
          </a:xfrm>
          <a:prstGeom prst="rect">
            <a:avLst/>
          </a:prstGeom>
          <a:ln w="0">
            <a:noFill/>
          </a:ln>
        </p:spPr>
      </p:pic>
      <p:pic>
        <p:nvPicPr>
          <p:cNvPr id="393" name="Picture 4"/>
          <p:cNvPicPr/>
          <p:nvPr/>
        </p:nvPicPr>
        <p:blipFill>
          <a:blip r:embed="rId4" cstate="email"/>
          <a:stretch/>
        </p:blipFill>
        <p:spPr>
          <a:xfrm>
            <a:off x="-54637" y="0"/>
            <a:ext cx="9363433" cy="6857640"/>
          </a:xfrm>
          <a:prstGeom prst="rect">
            <a:avLst/>
          </a:prstGeom>
          <a:ln w="9525">
            <a:noFill/>
          </a:ln>
        </p:spPr>
      </p:pic>
      <p:sp>
        <p:nvSpPr>
          <p:cNvPr id="394" name="Заголовок 1"/>
          <p:cNvSpPr/>
          <p:nvPr/>
        </p:nvSpPr>
        <p:spPr>
          <a:xfrm>
            <a:off x="-81210" y="207443"/>
            <a:ext cx="9306060" cy="67303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pc="-1" dirty="0" smtClean="0">
                <a:solidFill>
                  <a:srgbClr val="FF0000"/>
                </a:solidFill>
                <a:latin typeface="Arial"/>
              </a:rPr>
              <a:t>НОВЫЕ ПРОФЕССИИ ДЛЯ ЭКОНОМИКИ ГОРОДА 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21" name="Прямоугольник 24"/>
          <p:cNvSpPr/>
          <p:nvPr/>
        </p:nvSpPr>
        <p:spPr>
          <a:xfrm>
            <a:off x="3131840" y="5733256"/>
            <a:ext cx="2986354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Межведомственное совещание</a:t>
            </a:r>
          </a:p>
          <a:p>
            <a:pPr algn="ctr"/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 по кадровой политике</a:t>
            </a:r>
          </a:p>
          <a:p>
            <a:pPr algn="ctr"/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 в администрации г.о.г. Буй</a:t>
            </a:r>
            <a:endParaRPr lang="ru-RU" sz="14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24" name="Прямоугольник 24"/>
          <p:cNvSpPr/>
          <p:nvPr/>
        </p:nvSpPr>
        <p:spPr>
          <a:xfrm>
            <a:off x="5313411" y="16297230"/>
            <a:ext cx="163929" cy="592561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Организация учебного процесса</a:t>
            </a:r>
            <a:endParaRPr lang="ru-RU" sz="14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32" name="Прямоугольник 24"/>
          <p:cNvSpPr/>
          <p:nvPr/>
        </p:nvSpPr>
        <p:spPr>
          <a:xfrm>
            <a:off x="6228184" y="5742388"/>
            <a:ext cx="2286896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Экскурсия обучающихся </a:t>
            </a:r>
          </a:p>
          <a:p>
            <a:pPr algn="ctr"/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на ЗАО «Экохиммаш»</a:t>
            </a:r>
            <a:endParaRPr lang="ru-RU" sz="14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5414004"/>
              </p:ext>
            </p:extLst>
          </p:nvPr>
        </p:nvGraphicFramePr>
        <p:xfrm>
          <a:off x="971600" y="1844824"/>
          <a:ext cx="6984597" cy="1682496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3456384">
                  <a:extLst>
                    <a:ext uri="{9D8B030D-6E8A-4147-A177-3AD203B41FA5}">
                      <a16:colId xmlns:a16="http://schemas.microsoft.com/office/drawing/2014/main" xmlns="" val="3698002566"/>
                    </a:ext>
                  </a:extLst>
                </a:gridCol>
                <a:gridCol w="1297667">
                  <a:extLst>
                    <a:ext uri="{9D8B030D-6E8A-4147-A177-3AD203B41FA5}">
                      <a16:colId xmlns:a16="http://schemas.microsoft.com/office/drawing/2014/main" xmlns="" val="2052087983"/>
                    </a:ext>
                  </a:extLst>
                </a:gridCol>
                <a:gridCol w="1168845">
                  <a:extLst>
                    <a:ext uri="{9D8B030D-6E8A-4147-A177-3AD203B41FA5}">
                      <a16:colId xmlns:a16="http://schemas.microsoft.com/office/drawing/2014/main" xmlns="" val="1412079689"/>
                    </a:ext>
                  </a:extLst>
                </a:gridCol>
                <a:gridCol w="1061701">
                  <a:extLst>
                    <a:ext uri="{9D8B030D-6E8A-4147-A177-3AD203B41FA5}">
                      <a16:colId xmlns:a16="http://schemas.microsoft.com/office/drawing/2014/main" xmlns="" val="60167070"/>
                    </a:ext>
                  </a:extLst>
                </a:gridCol>
              </a:tblGrid>
              <a:tr h="690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Специальность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smtClean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Контрольные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цифры приема</a:t>
                      </a:r>
                      <a:endParaRPr lang="ru-RU" sz="1200" dirty="0" smtClean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Выполнение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выполнения показателя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47342461"/>
                  </a:ext>
                </a:extLst>
              </a:tr>
              <a:tr h="3452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Электромонтёр по ремонту и обслуживанию электрооборудования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07873856"/>
                  </a:ext>
                </a:extLst>
              </a:tr>
              <a:tr h="3452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Аппаратчик- оператор производства химических соединений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84645467"/>
                  </a:ext>
                </a:extLst>
              </a:tr>
            </a:tbl>
          </a:graphicData>
        </a:graphic>
      </p:graphicFrame>
      <p:pic>
        <p:nvPicPr>
          <p:cNvPr id="23" name="Рисунок 22"/>
          <p:cNvPicPr/>
          <p:nvPr/>
        </p:nvPicPr>
        <p:blipFill rotWithShape="1">
          <a:blip r:embed="rId5" cstate="screen"/>
          <a:srcRect/>
          <a:stretch/>
        </p:blipFill>
        <p:spPr bwMode="auto">
          <a:xfrm>
            <a:off x="3275856" y="3861048"/>
            <a:ext cx="2653286" cy="166999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3861048"/>
            <a:ext cx="2261354" cy="169601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5" name="Прямоугольник 24"/>
          <p:cNvSpPr/>
          <p:nvPr/>
        </p:nvSpPr>
        <p:spPr>
          <a:xfrm>
            <a:off x="323528" y="5805264"/>
            <a:ext cx="3069608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Встречи с представителями техникумов на классных часах</a:t>
            </a:r>
            <a:endParaRPr lang="ru-RU" sz="14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6661" y="942910"/>
            <a:ext cx="8813620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Выполнение контрольных цифр приёма </a:t>
            </a: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по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новым, </a:t>
            </a:r>
          </a:p>
          <a:p>
            <a:pPr algn="ctr">
              <a:lnSpc>
                <a:spcPct val="115000"/>
              </a:lnSpc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востребованным  </a:t>
            </a: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специальностям, открытым в БТГП и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БТЖТ </a:t>
            </a:r>
            <a:endParaRPr lang="ru-RU" sz="14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pic>
        <p:nvPicPr>
          <p:cNvPr id="15" name="Рисунок 14" descr="https://sun9-54.userapi.com/impg/83_mUqB8ZLBbx7sj4iesk_JuHm1dPcCPzNZugA/OCnfN7YiIng.jpg?size=1280x964&amp;quality=95&amp;sign=bc72ffa913129adc30d7c389ca29989d&amp;type=album"/>
          <p:cNvPicPr/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55576" y="3861048"/>
            <a:ext cx="230425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82848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2" name="Объект 4"/>
          <p:cNvPicPr/>
          <p:nvPr/>
        </p:nvPicPr>
        <p:blipFill>
          <a:blip r:embed="rId2" cstate="email"/>
          <a:stretch/>
        </p:blipFill>
        <p:spPr>
          <a:xfrm>
            <a:off x="4627080" y="4042800"/>
            <a:ext cx="2841840" cy="2134080"/>
          </a:xfrm>
          <a:prstGeom prst="rect">
            <a:avLst/>
          </a:prstGeom>
          <a:ln w="0">
            <a:noFill/>
          </a:ln>
        </p:spPr>
      </p:pic>
      <p:pic>
        <p:nvPicPr>
          <p:cNvPr id="393" name="Picture 4"/>
          <p:cNvPicPr/>
          <p:nvPr/>
        </p:nvPicPr>
        <p:blipFill>
          <a:blip r:embed="rId3" cstate="email"/>
          <a:stretch/>
        </p:blipFill>
        <p:spPr>
          <a:xfrm>
            <a:off x="0" y="0"/>
            <a:ext cx="9445320" cy="6857640"/>
          </a:xfrm>
          <a:prstGeom prst="rect">
            <a:avLst/>
          </a:prstGeom>
          <a:ln w="9525">
            <a:noFill/>
          </a:ln>
        </p:spPr>
      </p:pic>
      <p:sp>
        <p:nvSpPr>
          <p:cNvPr id="394" name="Заголовок 1"/>
          <p:cNvSpPr/>
          <p:nvPr/>
        </p:nvSpPr>
        <p:spPr>
          <a:xfrm>
            <a:off x="1336320" y="116640"/>
            <a:ext cx="6674400" cy="63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 smtClean="0">
                <a:solidFill>
                  <a:srgbClr val="FF0000"/>
                </a:solidFill>
                <a:latin typeface="Arial"/>
              </a:rPr>
              <a:t>ДОПОЛНИТЕЛЬНОЕ ОБРАЗОВАНИЕ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395" name="Прямоугольник 24"/>
          <p:cNvSpPr/>
          <p:nvPr/>
        </p:nvSpPr>
        <p:spPr>
          <a:xfrm>
            <a:off x="6048000" y="5683500"/>
            <a:ext cx="2867040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Центр естественно-научного профиля «Точка роста» </a:t>
            </a:r>
            <a:endParaRPr lang="ru-RU" sz="1400" b="1" strike="noStrike" spc="-1" dirty="0" smtClean="0">
              <a:solidFill>
                <a:srgbClr val="002060"/>
              </a:solidFill>
              <a:latin typeface="Times New Roman"/>
              <a:ea typeface="Tahoma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на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базе МОУ СОШ № 9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96" name="Прямоугольник 14"/>
          <p:cNvSpPr/>
          <p:nvPr/>
        </p:nvSpPr>
        <p:spPr>
          <a:xfrm>
            <a:off x="787680" y="5499360"/>
            <a:ext cx="2257560" cy="9526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rgbClr val="002060"/>
                </a:solidFill>
                <a:latin typeface="Times New Roman"/>
                <a:ea typeface="Tahoma"/>
              </a:rPr>
              <a:t>Центр естественно-научного профиля «Точка роста» на базе МОУ СОШ № </a:t>
            </a: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37</a:t>
            </a:r>
            <a:endParaRPr lang="ru-RU" sz="1400" spc="-1" dirty="0">
              <a:solidFill>
                <a:srgbClr val="002060"/>
              </a:solidFill>
            </a:endParaRPr>
          </a:p>
        </p:txBody>
      </p:sp>
      <p:sp>
        <p:nvSpPr>
          <p:cNvPr id="397" name="Прямоугольник 16"/>
          <p:cNvSpPr/>
          <p:nvPr/>
        </p:nvSpPr>
        <p:spPr>
          <a:xfrm>
            <a:off x="3515497" y="5787477"/>
            <a:ext cx="2414325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Проект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 «Навигаторы детства 2.0»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98" name="Прямоугольник 14"/>
          <p:cNvSpPr/>
          <p:nvPr/>
        </p:nvSpPr>
        <p:spPr>
          <a:xfrm>
            <a:off x="6444360" y="2926080"/>
            <a:ext cx="2232000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>
                <a:solidFill>
                  <a:srgbClr val="1F4E79"/>
                </a:solidFill>
                <a:latin typeface="Times New Roman"/>
                <a:ea typeface="Tahoma"/>
              </a:rPr>
              <a:t>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Мобильный технопарк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«Кванториум»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 на базе МОУ СОШ № 2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401" name="Рисунок 30"/>
          <p:cNvPicPr/>
          <p:nvPr/>
        </p:nvPicPr>
        <p:blipFill>
          <a:blip r:embed="rId4" cstate="email"/>
          <a:stretch/>
        </p:blipFill>
        <p:spPr>
          <a:xfrm>
            <a:off x="6397409" y="3853635"/>
            <a:ext cx="2183093" cy="1786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2" name="Прямоугольник 15"/>
          <p:cNvSpPr/>
          <p:nvPr/>
        </p:nvSpPr>
        <p:spPr>
          <a:xfrm>
            <a:off x="682920" y="2871720"/>
            <a:ext cx="2429640" cy="9526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Центр гуманитарного и цифрового профилей «Точка роста» </a:t>
            </a:r>
            <a:endParaRPr lang="ru-RU" sz="1400" b="1" strike="noStrike" spc="-1" dirty="0" smtClean="0">
              <a:solidFill>
                <a:srgbClr val="002060"/>
              </a:solidFill>
              <a:latin typeface="Times New Roman"/>
              <a:ea typeface="Tahoma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на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базе МОУ СОШ № 2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403" name="Picture 10" descr="C:\Users\Меганоут\Downloads\Screenshot_20201220_181407_temp (1).jpg"/>
          <p:cNvPicPr/>
          <p:nvPr/>
        </p:nvPicPr>
        <p:blipFill>
          <a:blip r:embed="rId5" cstate="email"/>
          <a:stretch/>
        </p:blipFill>
        <p:spPr>
          <a:xfrm>
            <a:off x="6732240" y="980728"/>
            <a:ext cx="1964160" cy="1973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4" name="Picture 15" descr="C:\Users\Меганоут\Downloads\Screenshot_20201220_182000_temp.jpg"/>
          <p:cNvPicPr/>
          <p:nvPr/>
        </p:nvPicPr>
        <p:blipFill>
          <a:blip r:embed="rId6" cstate="email"/>
          <a:stretch/>
        </p:blipFill>
        <p:spPr>
          <a:xfrm>
            <a:off x="755576" y="980728"/>
            <a:ext cx="1845120" cy="1885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6" name="Прямоугольник 35"/>
          <p:cNvSpPr/>
          <p:nvPr/>
        </p:nvSpPr>
        <p:spPr>
          <a:xfrm>
            <a:off x="3491880" y="2780928"/>
            <a:ext cx="2183040" cy="116809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Центр цифрового образования </a:t>
            </a:r>
            <a:r>
              <a:rPr lang="en-US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IT-CUBE</a:t>
            </a: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 на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базе МОУ СОШ № 13 им. Р.А. Наумова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en-US" sz="1400" b="1" strike="noStrike" spc="-1" dirty="0">
                <a:solidFill>
                  <a:srgbClr val="003399"/>
                </a:solidFill>
                <a:latin typeface="Times New Roman"/>
                <a:ea typeface="Tahoma"/>
              </a:rPr>
              <a:t> 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676" y="3948710"/>
            <a:ext cx="2326884" cy="1550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980728"/>
            <a:ext cx="3691895" cy="17017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4291" y="4010436"/>
            <a:ext cx="2640218" cy="1759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0" name="Picture 4"/>
          <p:cNvPicPr/>
          <p:nvPr/>
        </p:nvPicPr>
        <p:blipFill>
          <a:blip r:embed="rId3" cstate="email"/>
          <a:stretch/>
        </p:blipFill>
        <p:spPr>
          <a:xfrm>
            <a:off x="0" y="-3769"/>
            <a:ext cx="9144000" cy="6858001"/>
          </a:xfrm>
          <a:prstGeom prst="rect">
            <a:avLst/>
          </a:prstGeom>
          <a:ln w="9525">
            <a:noFill/>
          </a:ln>
        </p:spPr>
      </p:pic>
      <p:sp>
        <p:nvSpPr>
          <p:cNvPr id="411" name="TextBox 19"/>
          <p:cNvSpPr/>
          <p:nvPr/>
        </p:nvSpPr>
        <p:spPr>
          <a:xfrm>
            <a:off x="1190520" y="6175440"/>
            <a:ext cx="3303360" cy="2757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12" name="Picture 2" descr="C:\Documents and Settings\Admin\Рабочий стол\2.jpg"/>
          <p:cNvPicPr/>
          <p:nvPr/>
        </p:nvPicPr>
        <p:blipFill>
          <a:blip r:embed="rId4" cstate="email"/>
          <a:stretch/>
        </p:blipFill>
        <p:spPr>
          <a:xfrm>
            <a:off x="12430080" y="-11144160"/>
            <a:ext cx="11153520" cy="6071760"/>
          </a:xfrm>
          <a:prstGeom prst="rect">
            <a:avLst/>
          </a:prstGeom>
          <a:ln w="9525">
            <a:noFill/>
          </a:ln>
        </p:spPr>
      </p:pic>
      <p:sp>
        <p:nvSpPr>
          <p:cNvPr id="414" name="Заголовок 1"/>
          <p:cNvSpPr/>
          <p:nvPr/>
        </p:nvSpPr>
        <p:spPr>
          <a:xfrm>
            <a:off x="402896" y="183561"/>
            <a:ext cx="3897060" cy="53098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 fontScale="77500" lnSpcReduction="20000"/>
          </a:bodyPr>
          <a:lstStyle/>
          <a:p>
            <a:pPr algn="ctr">
              <a:lnSpc>
                <a:spcPct val="17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ДОПОЛНИТЕЛЬНОЕ ОБРАЗОВАНИЕ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415" name="Объект 11"/>
          <p:cNvSpPr/>
          <p:nvPr/>
        </p:nvSpPr>
        <p:spPr>
          <a:xfrm>
            <a:off x="179512" y="3728471"/>
            <a:ext cx="4460108" cy="67285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Туристско-краеведческая </a:t>
            </a:r>
          </a:p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игра-соревнование «Новая высота» </a:t>
            </a:r>
          </a:p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 на базе Дома детского творчества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>
              <a:lnSpc>
                <a:spcPct val="90000"/>
              </a:lnSpc>
              <a:spcBef>
                <a:spcPts val="751"/>
              </a:spcBef>
              <a:buNone/>
              <a:tabLst>
                <a:tab pos="0" algn="l"/>
              </a:tabLst>
            </a:pPr>
            <a:endParaRPr lang="ru-RU" sz="3200" b="0" strike="noStrike" spc="-1" dirty="0">
              <a:latin typeface="Arial"/>
            </a:endParaRPr>
          </a:p>
        </p:txBody>
      </p:sp>
      <p:sp>
        <p:nvSpPr>
          <p:cNvPr id="418" name="Прямоугольник 36"/>
          <p:cNvSpPr/>
          <p:nvPr/>
        </p:nvSpPr>
        <p:spPr>
          <a:xfrm>
            <a:off x="4378789" y="844635"/>
            <a:ext cx="3721603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Реализация проекта «Навигаторы </a:t>
            </a: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</a:rPr>
              <a:t>детства» Программа 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«Орлята России»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421" name="Прямоугольник 39"/>
          <p:cNvSpPr/>
          <p:nvPr/>
        </p:nvSpPr>
        <p:spPr>
          <a:xfrm>
            <a:off x="4661749" y="4199805"/>
            <a:ext cx="3606986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школьных музеях, 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комнатах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Боевой славы, музейных уголках,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посвященные участникам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</a:t>
            </a:r>
            <a:endParaRPr lang="ru-RU" sz="1100" b="1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FB7E2100-3B13-4480-96A9-23E2C3DCCE3D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2740" y="5019536"/>
            <a:ext cx="1677537" cy="1435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9BA88D06-E435-4D11-B1C0-692E90BD50CF}"/>
              </a:ext>
            </a:extLst>
          </p:cNvPr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1906" y="5015854"/>
            <a:ext cx="1083016" cy="1442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5" descr="C:\Users\ЕГЭ\Downloads\-5440632385097029138_121.jpg">
            <a:extLst>
              <a:ext uri="{FF2B5EF4-FFF2-40B4-BE49-F238E27FC236}">
                <a16:creationId xmlns:a16="http://schemas.microsoft.com/office/drawing/2014/main" xmlns="" id="{F399EE57-40E4-4DAF-8500-EC66401CC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536727" y="5019536"/>
            <a:ext cx="1083016" cy="1442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F6EA1B6-0379-4826-9D3F-0A8F6C9AE23D}"/>
              </a:ext>
            </a:extLst>
          </p:cNvPr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450620" y="2756145"/>
            <a:ext cx="1982170" cy="1345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A5B8A0C-652D-4B50-B12C-0EF97763F18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/>
          <a:srcRect/>
          <a:stretch/>
        </p:blipFill>
        <p:spPr>
          <a:xfrm>
            <a:off x="4765442" y="1467699"/>
            <a:ext cx="2948295" cy="1181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6E08243-227F-4EDC-91A4-664EE479EEA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/>
          <a:srcRect/>
          <a:stretch/>
        </p:blipFill>
        <p:spPr>
          <a:xfrm>
            <a:off x="4325965" y="2808072"/>
            <a:ext cx="1913625" cy="1300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45C8651A-6B14-44C8-B7B5-6165EF779D14}"/>
              </a:ext>
            </a:extLst>
          </p:cNvPr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2477224" y="4753923"/>
            <a:ext cx="1848928" cy="1158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66D2785-BA5F-4BE3-9AED-47B23CD04E8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/>
          <a:srcRect/>
          <a:stretch/>
        </p:blipFill>
        <p:spPr>
          <a:xfrm>
            <a:off x="559846" y="4485036"/>
            <a:ext cx="1703226" cy="1592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Прямоугольник 35">
            <a:extLst>
              <a:ext uri="{FF2B5EF4-FFF2-40B4-BE49-F238E27FC236}">
                <a16:creationId xmlns:a16="http://schemas.microsoft.com/office/drawing/2014/main" xmlns="" id="{EA31234C-70A1-4425-B49E-F09528703481}"/>
              </a:ext>
            </a:extLst>
          </p:cNvPr>
          <p:cNvSpPr/>
          <p:nvPr/>
        </p:nvSpPr>
        <p:spPr>
          <a:xfrm>
            <a:off x="747006" y="6093449"/>
            <a:ext cx="3680135" cy="7372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Центр цифрового образования </a:t>
            </a:r>
            <a:r>
              <a:rPr lang="en-US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IT-CUBE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 на базе МОУСОШ № 13 им. Р.А. Наумова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en-US" sz="1400" b="1" strike="noStrike" spc="-1" dirty="0">
                <a:solidFill>
                  <a:srgbClr val="003399"/>
                </a:solidFill>
                <a:latin typeface="Times New Roman"/>
                <a:ea typeface="Tahoma"/>
              </a:rPr>
              <a:t> </a:t>
            </a:r>
            <a:endParaRPr lang="ru-RU" sz="1400" b="0" strike="noStrike" spc="-1" dirty="0">
              <a:latin typeface="Arial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77645A4-CEDE-42E9-88FE-28CDEDA7F13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/>
          <a:srcRect r="-1"/>
          <a:stretch/>
        </p:blipFill>
        <p:spPr>
          <a:xfrm>
            <a:off x="672262" y="1022378"/>
            <a:ext cx="1419450" cy="908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10" descr="C:\Users\Меганоут\Downloads\Screenshot_20201220_181407_temp (1).jpg">
            <a:extLst>
              <a:ext uri="{FF2B5EF4-FFF2-40B4-BE49-F238E27FC236}">
                <a16:creationId xmlns:a16="http://schemas.microsoft.com/office/drawing/2014/main" xmlns="" id="{54852CB1-58F5-426C-9843-7CD025557457}"/>
              </a:ext>
            </a:extLst>
          </p:cNvPr>
          <p:cNvPicPr/>
          <p:nvPr/>
        </p:nvPicPr>
        <p:blipFill>
          <a:blip r:embed="rId14" cstate="email"/>
          <a:stretch/>
        </p:blipFill>
        <p:spPr>
          <a:xfrm>
            <a:off x="2479863" y="1012497"/>
            <a:ext cx="1307178" cy="957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Прямоугольник 14">
            <a:extLst>
              <a:ext uri="{FF2B5EF4-FFF2-40B4-BE49-F238E27FC236}">
                <a16:creationId xmlns:a16="http://schemas.microsoft.com/office/drawing/2014/main" xmlns="" id="{F16055F4-3AB2-4087-B424-93C8558CA5CC}"/>
              </a:ext>
            </a:extLst>
          </p:cNvPr>
          <p:cNvSpPr/>
          <p:nvPr/>
        </p:nvSpPr>
        <p:spPr>
          <a:xfrm>
            <a:off x="402896" y="1910500"/>
            <a:ext cx="3566105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>
                <a:solidFill>
                  <a:srgbClr val="1F4E79"/>
                </a:solidFill>
                <a:latin typeface="Times New Roman"/>
                <a:ea typeface="Tahoma"/>
              </a:rPr>
              <a:t>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Мобильный технопарк 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«Кванториум</a:t>
            </a:r>
            <a:r>
              <a:rPr lang="ru-RU" sz="1400" b="1" strike="noStrike" spc="-1" dirty="0" smtClean="0">
                <a:solidFill>
                  <a:srgbClr val="002060"/>
                </a:solidFill>
                <a:latin typeface="Times New Roman"/>
                <a:ea typeface="Tahoma"/>
              </a:rPr>
              <a:t>»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на базе МОУСОШ № 2</a:t>
            </a:r>
            <a:endParaRPr lang="ru-RU" sz="1400" b="0" strike="noStrike" spc="-1" dirty="0">
              <a:solidFill>
                <a:srgbClr val="002060"/>
              </a:solidFill>
              <a:latin typeface="Arial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A4F35627-53AE-41FB-AEFB-AB25D49C0364}"/>
              </a:ext>
            </a:extLst>
          </p:cNvPr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681915" y="2475413"/>
            <a:ext cx="1673963" cy="1255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E74BA42-01A0-47DD-AA85-E21ECB82AD1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/>
          <a:srcRect/>
          <a:stretch/>
        </p:blipFill>
        <p:spPr>
          <a:xfrm>
            <a:off x="2523265" y="2465728"/>
            <a:ext cx="1267086" cy="1289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Заголовок 1"/>
          <p:cNvSpPr/>
          <p:nvPr/>
        </p:nvSpPr>
        <p:spPr>
          <a:xfrm>
            <a:off x="4393472" y="175564"/>
            <a:ext cx="3897060" cy="53098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 fontScale="70000" lnSpcReduction="20000"/>
          </a:bodyPr>
          <a:lstStyle/>
          <a:p>
            <a:pPr algn="ctr">
              <a:lnSpc>
                <a:spcPct val="170000"/>
              </a:lnSpc>
              <a:buNone/>
            </a:pPr>
            <a:r>
              <a:rPr lang="ru-RU" sz="2000" b="1" strike="noStrike" spc="-1" dirty="0" smtClean="0">
                <a:solidFill>
                  <a:srgbClr val="FF0000"/>
                </a:solidFill>
                <a:latin typeface="Arial"/>
              </a:rPr>
              <a:t>ВОСПИТАТЕЛЬНАЯ РАБОТА В ШКОЛЕ</a:t>
            </a:r>
            <a:endParaRPr lang="ru-RU" sz="2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62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29" name="Содержимое 16"/>
          <p:cNvGraphicFramePr>
            <a:graphicFrameLocks noChangeAspect="1"/>
          </p:cNvGraphicFramePr>
          <p:nvPr/>
        </p:nvGraphicFramePr>
        <p:xfrm>
          <a:off x="0" y="1600200"/>
          <a:ext cx="4038120" cy="4525560"/>
        </p:xfrm>
        <a:graphic>
          <a:graphicData uri="http://schemas.openxmlformats.org/presentationml/2006/ole">
            <p:oleObj spid="_x0000_s567298" r:id="rId3" imgW="4041998" imgH="4523624" progId="">
              <p:embed/>
            </p:oleObj>
          </a:graphicData>
        </a:graphic>
      </p:graphicFrame>
      <p:pic>
        <p:nvPicPr>
          <p:cNvPr id="431" name="Picture 4"/>
          <p:cNvPicPr/>
          <p:nvPr/>
        </p:nvPicPr>
        <p:blipFill>
          <a:blip r:embed="rId4" cstate="email"/>
          <a:stretch/>
        </p:blipFill>
        <p:spPr>
          <a:xfrm>
            <a:off x="-27000" y="13357"/>
            <a:ext cx="9197640" cy="6846480"/>
          </a:xfrm>
          <a:prstGeom prst="rect">
            <a:avLst/>
          </a:prstGeom>
          <a:ln w="9525">
            <a:noFill/>
          </a:ln>
        </p:spPr>
      </p:pic>
      <p:sp>
        <p:nvSpPr>
          <p:cNvPr id="433" name="Заголовок 1"/>
          <p:cNvSpPr/>
          <p:nvPr/>
        </p:nvSpPr>
        <p:spPr>
          <a:xfrm>
            <a:off x="1234620" y="180311"/>
            <a:ext cx="6674400" cy="63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ПОДГОТОВКА И СОВЕРШЕНСТВОВАНИЕ КАДРОВ</a:t>
            </a:r>
            <a:endParaRPr lang="ru-RU" sz="2000" b="0" strike="noStrike" spc="-1" dirty="0">
              <a:latin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4609248" y="1577186"/>
            <a:ext cx="3377728" cy="18681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690480"/>
              </p:ext>
            </p:extLst>
          </p:nvPr>
        </p:nvGraphicFramePr>
        <p:xfrm>
          <a:off x="539552" y="4509120"/>
          <a:ext cx="4719711" cy="15349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{B301B821-A1FF-4177-AEE7-76D212191A09}</a:tableStyleId>
              </a:tblPr>
              <a:tblGrid>
                <a:gridCol w="1133793">
                  <a:extLst>
                    <a:ext uri="{9D8B030D-6E8A-4147-A177-3AD203B41FA5}">
                      <a16:colId xmlns:a16="http://schemas.microsoft.com/office/drawing/2014/main" xmlns="" val="940133900"/>
                    </a:ext>
                  </a:extLst>
                </a:gridCol>
                <a:gridCol w="478838">
                  <a:extLst>
                    <a:ext uri="{9D8B030D-6E8A-4147-A177-3AD203B41FA5}">
                      <a16:colId xmlns:a16="http://schemas.microsoft.com/office/drawing/2014/main" xmlns="" val="913858859"/>
                    </a:ext>
                  </a:extLst>
                </a:gridCol>
                <a:gridCol w="425723">
                  <a:extLst>
                    <a:ext uri="{9D8B030D-6E8A-4147-A177-3AD203B41FA5}">
                      <a16:colId xmlns:a16="http://schemas.microsoft.com/office/drawing/2014/main" xmlns="" val="4257559159"/>
                    </a:ext>
                  </a:extLst>
                </a:gridCol>
                <a:gridCol w="427119">
                  <a:extLst>
                    <a:ext uri="{9D8B030D-6E8A-4147-A177-3AD203B41FA5}">
                      <a16:colId xmlns:a16="http://schemas.microsoft.com/office/drawing/2014/main" xmlns="" val="1721010084"/>
                    </a:ext>
                  </a:extLst>
                </a:gridCol>
                <a:gridCol w="511333">
                  <a:extLst>
                    <a:ext uri="{9D8B030D-6E8A-4147-A177-3AD203B41FA5}">
                      <a16:colId xmlns:a16="http://schemas.microsoft.com/office/drawing/2014/main" xmlns="" val="1199319529"/>
                    </a:ext>
                  </a:extLst>
                </a:gridCol>
                <a:gridCol w="510403">
                  <a:extLst>
                    <a:ext uri="{9D8B030D-6E8A-4147-A177-3AD203B41FA5}">
                      <a16:colId xmlns:a16="http://schemas.microsoft.com/office/drawing/2014/main" xmlns="" val="3338406370"/>
                    </a:ext>
                  </a:extLst>
                </a:gridCol>
                <a:gridCol w="402422">
                  <a:extLst>
                    <a:ext uri="{9D8B030D-6E8A-4147-A177-3AD203B41FA5}">
                      <a16:colId xmlns:a16="http://schemas.microsoft.com/office/drawing/2014/main" xmlns="" val="2379396034"/>
                    </a:ext>
                  </a:extLst>
                </a:gridCol>
                <a:gridCol w="470039">
                  <a:extLst>
                    <a:ext uri="{9D8B030D-6E8A-4147-A177-3AD203B41FA5}">
                      <a16:colId xmlns:a16="http://schemas.microsoft.com/office/drawing/2014/main" xmlns="" val="135777660"/>
                    </a:ext>
                  </a:extLst>
                </a:gridCol>
                <a:gridCol w="360041">
                  <a:extLst>
                    <a:ext uri="{9D8B030D-6E8A-4147-A177-3AD203B41FA5}">
                      <a16:colId xmlns:a16="http://schemas.microsoft.com/office/drawing/2014/main" xmlns="" val="567826288"/>
                    </a:ext>
                  </a:extLst>
                </a:gridCol>
              </a:tblGrid>
              <a:tr h="366520">
                <a:tc>
                  <a:txBody>
                    <a:bodyPr/>
                    <a:lstStyle/>
                    <a:p>
                      <a:pPr marL="4445" marR="1270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Уровень</a:t>
                      </a:r>
                      <a:r>
                        <a:rPr lang="ru-RU" sz="1000" spc="-10" dirty="0">
                          <a:effectLst/>
                        </a:rPr>
                        <a:t> образования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2018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2019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2020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2021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2022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spc="-20">
                          <a:effectLst/>
                        </a:rPr>
                        <a:t>2023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spc="-25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spc="-10">
                          <a:effectLst/>
                        </a:rPr>
                        <a:t>2024 год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/>
                        </a:rPr>
                        <a:t>Итого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81541686"/>
                  </a:ext>
                </a:extLst>
              </a:tr>
              <a:tr h="305266"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solidFill>
                            <a:srgbClr val="002060"/>
                          </a:solidFill>
                          <a:effectLst/>
                        </a:rPr>
                        <a:t>Дошкольное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solidFill>
                            <a:srgbClr val="002060"/>
                          </a:solidFill>
                          <a:effectLst/>
                        </a:rPr>
                        <a:t>образование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080" marR="190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16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7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10409231"/>
                  </a:ext>
                </a:extLst>
              </a:tr>
              <a:tr h="170170">
                <a:tc>
                  <a:txBody>
                    <a:bodyPr/>
                    <a:lstStyle/>
                    <a:p>
                      <a:pPr marL="4445" marR="254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2060"/>
                          </a:solidFill>
                          <a:effectLst/>
                        </a:rPr>
                        <a:t>Общее</a:t>
                      </a:r>
                      <a:r>
                        <a:rPr lang="ru-RU" sz="1000" spc="-15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000" spc="-10">
                          <a:solidFill>
                            <a:srgbClr val="002060"/>
                          </a:solidFill>
                          <a:effectLst/>
                        </a:rPr>
                        <a:t>образование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080" marR="190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16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25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25">
                          <a:solidFill>
                            <a:srgbClr val="002060"/>
                          </a:solidFill>
                          <a:effectLst/>
                        </a:rPr>
                        <a:t>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25">
                          <a:solidFill>
                            <a:srgbClr val="002060"/>
                          </a:solidFill>
                          <a:effectLst/>
                        </a:rPr>
                        <a:t>14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34404848"/>
                  </a:ext>
                </a:extLst>
              </a:tr>
              <a:tr h="293960">
                <a:tc>
                  <a:txBody>
                    <a:bodyPr/>
                    <a:lstStyle/>
                    <a:p>
                      <a:pPr marL="4445" marR="317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000" spc="-10">
                          <a:solidFill>
                            <a:srgbClr val="002060"/>
                          </a:solidFill>
                          <a:effectLst/>
                        </a:rPr>
                        <a:t>Дополнительное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4445" marR="127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000" spc="-10">
                          <a:solidFill>
                            <a:srgbClr val="002060"/>
                          </a:solidFill>
                          <a:effectLst/>
                        </a:rPr>
                        <a:t>образование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080" marR="190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16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4296932"/>
                  </a:ext>
                </a:extLst>
              </a:tr>
              <a:tr h="146980">
                <a:tc>
                  <a:txBody>
                    <a:bodyPr/>
                    <a:lstStyle/>
                    <a:p>
                      <a:pPr marL="44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10">
                          <a:solidFill>
                            <a:srgbClr val="002060"/>
                          </a:solidFill>
                          <a:effectLst/>
                        </a:rPr>
                        <a:t>Итого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5080" marR="190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0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16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solidFill>
                            <a:srgbClr val="002060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25" dirty="0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spc="-25" dirty="0">
                          <a:solidFill>
                            <a:srgbClr val="002060"/>
                          </a:solidFill>
                          <a:effectLst/>
                        </a:rPr>
                        <a:t>6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065" marR="12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2060"/>
                          </a:solidFill>
                          <a:effectLst/>
                        </a:rPr>
                        <a:t>23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15760026"/>
                  </a:ext>
                </a:extLst>
              </a:tr>
            </a:tbl>
          </a:graphicData>
        </a:graphic>
      </p:graphicFrame>
      <p:sp>
        <p:nvSpPr>
          <p:cNvPr id="22" name="Прямоугольник 14"/>
          <p:cNvSpPr/>
          <p:nvPr/>
        </p:nvSpPr>
        <p:spPr>
          <a:xfrm>
            <a:off x="1121896" y="1032328"/>
            <a:ext cx="2746801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Победитель и призеры 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областного конкурса «Учитель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года - 2024»</a:t>
            </a:r>
            <a:endParaRPr lang="ru-RU" sz="12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screen"/>
          <a:stretch/>
        </p:blipFill>
        <p:spPr bwMode="auto">
          <a:xfrm>
            <a:off x="1121896" y="1600200"/>
            <a:ext cx="2557932" cy="186611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95536" y="3861048"/>
            <a:ext cx="5164760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Результат мониторинга привлечения молодых педагогов в профессию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по образовательным организациям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г. Буя</a:t>
            </a:r>
            <a:endParaRPr lang="ru-RU" sz="12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16" name="Прямоугольник 14"/>
          <p:cNvSpPr/>
          <p:nvPr/>
        </p:nvSpPr>
        <p:spPr>
          <a:xfrm>
            <a:off x="4932040" y="1232483"/>
            <a:ext cx="2746801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ПОРТРЕТ УЧИТЕЛЯ</a:t>
            </a:r>
            <a:endParaRPr lang="ru-RU" sz="12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14029193"/>
              </p:ext>
            </p:extLst>
          </p:nvPr>
        </p:nvGraphicFramePr>
        <p:xfrm>
          <a:off x="5489290" y="4751577"/>
          <a:ext cx="2921598" cy="1124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9" name="Прямоугольник 14"/>
          <p:cNvSpPr/>
          <p:nvPr/>
        </p:nvSpPr>
        <p:spPr>
          <a:xfrm>
            <a:off x="5576689" y="4182205"/>
            <a:ext cx="2746801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Потребность в педагогических кадрах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в школах г. Буя 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на 2025 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107639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429" name="Содержимое 16"/>
          <p:cNvGraphicFramePr>
            <a:graphicFrameLocks noChangeAspect="1"/>
          </p:cNvGraphicFramePr>
          <p:nvPr/>
        </p:nvGraphicFramePr>
        <p:xfrm>
          <a:off x="0" y="1600200"/>
          <a:ext cx="4038120" cy="4525560"/>
        </p:xfrm>
        <a:graphic>
          <a:graphicData uri="http://schemas.openxmlformats.org/presentationml/2006/ole">
            <p:oleObj spid="_x0000_s587778" r:id="rId3" imgW="4041998" imgH="4523624" progId="">
              <p:embed/>
            </p:oleObj>
          </a:graphicData>
        </a:graphic>
      </p:graphicFrame>
      <p:pic>
        <p:nvPicPr>
          <p:cNvPr id="431" name="Picture 4"/>
          <p:cNvPicPr/>
          <p:nvPr/>
        </p:nvPicPr>
        <p:blipFill>
          <a:blip r:embed="rId4" cstate="email"/>
          <a:stretch/>
        </p:blipFill>
        <p:spPr>
          <a:xfrm>
            <a:off x="-53640" y="11520"/>
            <a:ext cx="9197640" cy="6846480"/>
          </a:xfrm>
          <a:prstGeom prst="rect">
            <a:avLst/>
          </a:prstGeom>
          <a:ln w="9525">
            <a:noFill/>
          </a:ln>
        </p:spPr>
      </p:pic>
      <p:sp>
        <p:nvSpPr>
          <p:cNvPr id="433" name="Заголовок 1"/>
          <p:cNvSpPr/>
          <p:nvPr/>
        </p:nvSpPr>
        <p:spPr>
          <a:xfrm>
            <a:off x="1207440" y="242280"/>
            <a:ext cx="6674400" cy="63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trike="noStrike" spc="-1" dirty="0">
                <a:solidFill>
                  <a:srgbClr val="FF0000"/>
                </a:solidFill>
                <a:latin typeface="Arial"/>
              </a:rPr>
              <a:t>ПОДГОТОВКА И СОВЕРШЕНСТВОВАНИЕ КАДРОВ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439" name="Прямоугольник 16"/>
          <p:cNvSpPr/>
          <p:nvPr/>
        </p:nvSpPr>
        <p:spPr>
          <a:xfrm>
            <a:off x="4403496" y="5893755"/>
            <a:ext cx="404930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По программе «Земский учитель»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в 2023 году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в 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МОУСОШ № 1 приступила к работе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учителем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 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английского языка Магомедова </a:t>
            </a:r>
            <a:r>
              <a:rPr lang="ru-RU" sz="1200" b="1" spc="-1" dirty="0" err="1">
                <a:solidFill>
                  <a:srgbClr val="002060"/>
                </a:solidFill>
                <a:latin typeface="Times New Roman"/>
                <a:ea typeface="Tahoma"/>
              </a:rPr>
              <a:t>Зухра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Керихмановна</a:t>
            </a:r>
            <a:endParaRPr lang="ru-RU" sz="12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806990" y="4180415"/>
            <a:ext cx="3074850" cy="1800200"/>
          </a:xfrm>
          <a:prstGeom prst="rect">
            <a:avLst/>
          </a:prstGeom>
        </p:spPr>
      </p:pic>
      <p:sp>
        <p:nvSpPr>
          <p:cNvPr id="15" name="Прямоугольник 16"/>
          <p:cNvSpPr/>
          <p:nvPr/>
        </p:nvSpPr>
        <p:spPr>
          <a:xfrm>
            <a:off x="323186" y="5936922"/>
            <a:ext cx="409603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lvl="0" algn="ctr"/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По программе «Земский учитель» в 2024 году в МОУСОШ № 1 приступил к работе </a:t>
            </a:r>
          </a:p>
          <a:p>
            <a:pPr lvl="0" algn="ctr"/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учитель немецкого языка Власов Алексей Викторович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961" y="4139827"/>
            <a:ext cx="1761541" cy="1797095"/>
          </a:xfrm>
          <a:prstGeom prst="rect">
            <a:avLst/>
          </a:prstGeom>
        </p:spPr>
      </p:pic>
      <p:sp>
        <p:nvSpPr>
          <p:cNvPr id="16" name="Прямоугольник 14"/>
          <p:cNvSpPr/>
          <p:nvPr/>
        </p:nvSpPr>
        <p:spPr>
          <a:xfrm>
            <a:off x="876106" y="3128992"/>
            <a:ext cx="7461889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Сидорова Е.В, ведущий специалист отдела образования администрации г.о.г.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Буй,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Смирнова Л.В., директор МОУ СОШ № 13 им. Р.А. Наумова г. Буя  –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 финалисты 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регионального этапа профессионального конкурса 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 «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Флагманы образования»</a:t>
            </a:r>
          </a:p>
        </p:txBody>
      </p:sp>
      <p:sp>
        <p:nvSpPr>
          <p:cNvPr id="17" name="Прямоугольник 21"/>
          <p:cNvSpPr/>
          <p:nvPr/>
        </p:nvSpPr>
        <p:spPr>
          <a:xfrm>
            <a:off x="701072" y="824663"/>
            <a:ext cx="7688215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b="1" spc="-1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Флагманы образования</a:t>
            </a:r>
            <a:endParaRPr lang="ru-RU" b="1" spc="-1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 cstate="screen"/>
          <a:srcRect/>
          <a:stretch/>
        </p:blipFill>
        <p:spPr bwMode="auto">
          <a:xfrm>
            <a:off x="1008111" y="1241880"/>
            <a:ext cx="2325407" cy="184679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screen"/>
          <a:stretch/>
        </p:blipFill>
        <p:spPr bwMode="auto">
          <a:xfrm>
            <a:off x="3647798" y="1241880"/>
            <a:ext cx="1387675" cy="185023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screen"/>
          <a:stretch/>
        </p:blipFill>
        <p:spPr bwMode="auto">
          <a:xfrm>
            <a:off x="5305499" y="1198682"/>
            <a:ext cx="3032496" cy="19022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78205" y="3756466"/>
            <a:ext cx="3531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b="1" spc="-1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Программа «Земский учитель»</a:t>
            </a:r>
            <a:endParaRPr lang="ru-RU" b="1" spc="-1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80504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 idx="4294967295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2" name="Объект 4"/>
          <p:cNvPicPr/>
          <p:nvPr/>
        </p:nvPicPr>
        <p:blipFill>
          <a:blip r:embed="rId3" cstate="email"/>
          <a:stretch/>
        </p:blipFill>
        <p:spPr>
          <a:xfrm>
            <a:off x="4627080" y="4042800"/>
            <a:ext cx="2841840" cy="2134080"/>
          </a:xfrm>
          <a:prstGeom prst="rect">
            <a:avLst/>
          </a:prstGeom>
          <a:ln w="0">
            <a:noFill/>
          </a:ln>
        </p:spPr>
      </p:pic>
      <p:pic>
        <p:nvPicPr>
          <p:cNvPr id="393" name="Picture 4"/>
          <p:cNvPicPr/>
          <p:nvPr/>
        </p:nvPicPr>
        <p:blipFill>
          <a:blip r:embed="rId4" cstate="email"/>
          <a:stretch/>
        </p:blipFill>
        <p:spPr>
          <a:xfrm>
            <a:off x="-54637" y="19563"/>
            <a:ext cx="9363433" cy="6857640"/>
          </a:xfrm>
          <a:prstGeom prst="rect">
            <a:avLst/>
          </a:prstGeom>
          <a:ln w="9525">
            <a:noFill/>
          </a:ln>
        </p:spPr>
      </p:pic>
      <p:sp>
        <p:nvSpPr>
          <p:cNvPr id="394" name="Заголовок 1"/>
          <p:cNvSpPr/>
          <p:nvPr/>
        </p:nvSpPr>
        <p:spPr>
          <a:xfrm>
            <a:off x="2736" y="314294"/>
            <a:ext cx="9306060" cy="67303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2000" b="1" spc="-1" dirty="0" smtClean="0">
                <a:solidFill>
                  <a:srgbClr val="FF0000"/>
                </a:solidFill>
                <a:latin typeface="Arial"/>
              </a:rPr>
              <a:t>ПРОГРАММА «МОДЕРНИЗАЦИЯ ШКОЛЬНЫХ СИСТЕМ ОБРАЗОВАНИЯ»</a:t>
            </a:r>
            <a:br>
              <a:rPr lang="ru-RU" sz="2000" b="1" spc="-1" dirty="0" smtClean="0">
                <a:solidFill>
                  <a:srgbClr val="FF0000"/>
                </a:solidFill>
                <a:latin typeface="Arial"/>
              </a:rPr>
            </a:br>
            <a:r>
              <a:rPr lang="ru-RU" sz="2000" b="1" spc="-1" dirty="0" smtClean="0">
                <a:solidFill>
                  <a:srgbClr val="FF0000"/>
                </a:solidFill>
                <a:latin typeface="Arial"/>
              </a:rPr>
              <a:t> </a:t>
            </a:r>
            <a:endParaRPr lang="ru-RU" sz="2000" b="0" strike="noStrike" spc="-1" dirty="0">
              <a:latin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0697161"/>
              </p:ext>
            </p:extLst>
          </p:nvPr>
        </p:nvGraphicFramePr>
        <p:xfrm>
          <a:off x="3655437" y="1348070"/>
          <a:ext cx="4996544" cy="190049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721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681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5801"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Капитальный ремонт школ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0833">
                <a:tc>
                  <a:txBody>
                    <a:bodyPr/>
                    <a:lstStyle/>
                    <a:p>
                      <a:pPr algn="l"/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200" b="1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  <a:p>
                      <a:pPr algn="l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Капитальный ремонт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 оснащение средствами обучения и воспитания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7235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МОУ СОШ № 13 им. Р.А. Наумова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126 049 506,18 руб.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7 901 0917,53 руб.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7625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МОУ СОШ № 2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121 055 461 руб.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12 278 268,89 руб.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Прямоугольник 24"/>
          <p:cNvSpPr/>
          <p:nvPr/>
        </p:nvSpPr>
        <p:spPr>
          <a:xfrm>
            <a:off x="536552" y="3362284"/>
            <a:ext cx="7152271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Открытие МОУ СОШ № 13 им. Р.А. Наумова после капитального ремонта</a:t>
            </a:r>
            <a:endParaRPr lang="ru-RU" sz="14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24" name="Прямоугольник 24"/>
          <p:cNvSpPr/>
          <p:nvPr/>
        </p:nvSpPr>
        <p:spPr>
          <a:xfrm>
            <a:off x="5313411" y="16297230"/>
            <a:ext cx="163929" cy="592561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Организация учебного процесса</a:t>
            </a:r>
            <a:endParaRPr lang="ru-RU" sz="14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32" name="Прямоугольник 24"/>
          <p:cNvSpPr/>
          <p:nvPr/>
        </p:nvSpPr>
        <p:spPr>
          <a:xfrm>
            <a:off x="2613526" y="5014756"/>
            <a:ext cx="4661295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/>
            <a:r>
              <a:rPr lang="ru-RU" sz="14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Ремонтные работы в здании МОУ СОШ № 2 г. Буя</a:t>
            </a:r>
            <a:endParaRPr lang="ru-RU" sz="14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2864" y="3815358"/>
            <a:ext cx="1688633" cy="116613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23" y="3815358"/>
            <a:ext cx="1666327" cy="113629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248" y="1382764"/>
            <a:ext cx="2913501" cy="1800453"/>
          </a:xfrm>
          <a:prstGeom prst="rect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5190" y="3792819"/>
            <a:ext cx="1778110" cy="1182166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9922" y="3822135"/>
            <a:ext cx="1714924" cy="118222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09087" y="5343893"/>
            <a:ext cx="1605377" cy="1204033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5324" y="5377099"/>
            <a:ext cx="1778713" cy="1185345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65450" y="5323377"/>
            <a:ext cx="1906370" cy="125795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849" y="5347095"/>
            <a:ext cx="1821696" cy="121399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1682848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Выявление и жизнеустройство детей-сирот и детей, оставшихся без попечения родителей,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2024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7008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1519146785"/>
              </p:ext>
            </p:extLst>
          </p:nvPr>
        </p:nvGraphicFramePr>
        <p:xfrm>
          <a:off x="683568" y="1556792"/>
          <a:ext cx="7776864" cy="457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661694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Фото_14_Тайвань (2)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990600" y="1905794"/>
            <a:ext cx="7162800" cy="41910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9601" y="18864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  муниципальной    программы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по организации  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оздоровления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,  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отдыха   и занятости    детей   и     подростков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6" name="Group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5341441"/>
              </p:ext>
            </p:extLst>
          </p:nvPr>
        </p:nvGraphicFramePr>
        <p:xfrm>
          <a:off x="755576" y="1268760"/>
          <a:ext cx="4392488" cy="5281619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50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31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48072"/>
              </a:tblGrid>
              <a:tr h="45650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финансирования (тыс.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CED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36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kumimoji="0" lang="ru-RU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17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Местный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Лагеря с дневным пребыванием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309,158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1174,6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1182,0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505,6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1371,6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660,4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1869,0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17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Областной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оздоровительные пришкольные  лагеря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1067,04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166,1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1060,0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111,0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1395,9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69,3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1403,3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161,0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93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Привлеченные средства: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родительская плата (пришкольные оздоровительные лагеря)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предприятий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584,18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118,6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550,0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130,0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666,3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250,3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515,0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3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средств, предусмотренных на организацию отдыха  и трудоустройство детей и подростков в городском округе город Буй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3419,7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3433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4214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5488,7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10" name="Рисунок 9" descr="2jsz9R2Vq64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364088" y="1700808"/>
            <a:ext cx="3221519" cy="2061269"/>
          </a:xfrm>
          <a:prstGeom prst="rect">
            <a:avLst/>
          </a:prstGeom>
        </p:spPr>
      </p:pic>
      <p:pic>
        <p:nvPicPr>
          <p:cNvPr id="13" name="Рисунок 12" descr="2 смена РВО 2024_11.jpg"/>
          <p:cNvPicPr>
            <a:picLocks noChangeAspect="1"/>
          </p:cNvPicPr>
          <p:nvPr/>
        </p:nvPicPr>
        <p:blipFill>
          <a:blip r:embed="rId6" cstate="screen">
            <a:lum bright="20000" contrast="10000"/>
          </a:blip>
          <a:stretch>
            <a:fillRect/>
          </a:stretch>
        </p:blipFill>
        <p:spPr>
          <a:xfrm>
            <a:off x="5364088" y="4077072"/>
            <a:ext cx="3163102" cy="210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55705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1038" y="332656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Обеспечение жильём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187624" y="1804987"/>
          <a:ext cx="6768752" cy="4216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7661694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1038" y="332656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Обеспечение жильём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475656" y="908720"/>
          <a:ext cx="6191250" cy="2644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1691680" y="3933056"/>
          <a:ext cx="5688632" cy="2698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71600" y="3717032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94593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4594" name="Rectangle 2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4595" name="Rectangle 3"/>
          <p:cNvSpPr>
            <a:spLocks noChangeArrowheads="1"/>
          </p:cNvSpPr>
          <p:nvPr/>
        </p:nvSpPr>
        <p:spPr bwMode="auto">
          <a:xfrm>
            <a:off x="4479634" y="43934"/>
            <a:ext cx="1847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3645024"/>
            <a:ext cx="66967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Предоставление жилых помещений в разрезе категорий граждан, получивших жилье</a:t>
            </a:r>
            <a:endParaRPr lang="ru-RU" sz="1400" dirty="0" smtClean="0">
              <a:solidFill>
                <a:srgbClr val="C00000"/>
              </a:solidFill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3766169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01200222"/>
              </p:ext>
            </p:extLst>
          </p:nvPr>
        </p:nvGraphicFramePr>
        <p:xfrm>
          <a:off x="251520" y="980728"/>
          <a:ext cx="8784976" cy="5707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87984199"/>
              </p:ext>
            </p:extLst>
          </p:nvPr>
        </p:nvGraphicFramePr>
        <p:xfrm>
          <a:off x="1187624" y="2276872"/>
          <a:ext cx="6336704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1" y="345272"/>
            <a:ext cx="925252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Динамика    Среднемесячной    заработной   платы, </a:t>
            </a:r>
            <a:r>
              <a:rPr lang="ru-RU" sz="14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руб.</a:t>
            </a:r>
          </a:p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по  организациям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,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не    относящимся    к    субъектам</a:t>
            </a:r>
          </a:p>
          <a:p>
            <a:pPr algn="ctr"/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малого    предпринимательства       (данные        Костромастат)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4150092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молодая семья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04850" y="1686719"/>
            <a:ext cx="7734300" cy="4352925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70284" y="22697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КОЛИЧЕСТВО МОЛОДЫХ СЕМЕЙ, ПОЛУЧИВШИХ СОЦИАЛЬНЫЕ ВЫПЛАТЫ НА УЛУЧШЕНИЕ ЖИЛИЩНЫХ УСЛОВИЙ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259133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1556792"/>
            <a:ext cx="4104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Новожиловы - вручение св-ва 202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15616" y="4077072"/>
            <a:ext cx="2088232" cy="2417128"/>
          </a:xfrm>
          <a:prstGeom prst="rect">
            <a:avLst/>
          </a:prstGeom>
        </p:spPr>
      </p:pic>
      <p:graphicFrame>
        <p:nvGraphicFramePr>
          <p:cNvPr id="15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87984199"/>
              </p:ext>
            </p:extLst>
          </p:nvPr>
        </p:nvGraphicFramePr>
        <p:xfrm>
          <a:off x="1187624" y="1412776"/>
          <a:ext cx="432048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87984199"/>
              </p:ext>
            </p:extLst>
          </p:nvPr>
        </p:nvGraphicFramePr>
        <p:xfrm>
          <a:off x="3563888" y="4221088"/>
          <a:ext cx="432048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499992" y="3861048"/>
            <a:ext cx="381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Средства местного бюджета, тыс. руб. 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7664" y="105273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Средства  бюджетов всех уровней, тыс. руб. 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496642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724128" y="1340768"/>
            <a:ext cx="2520280" cy="224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254647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440" cy="132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graphicFrame>
        <p:nvGraphicFramePr>
          <p:cNvPr id="48" name="Содержимое 16"/>
          <p:cNvGraphicFramePr/>
          <p:nvPr/>
        </p:nvGraphicFramePr>
        <p:xfrm>
          <a:off x="0" y="1600200"/>
          <a:ext cx="4037040" cy="4524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9" name="Picture 4"/>
          <p:cNvPicPr/>
          <p:nvPr/>
        </p:nvPicPr>
        <p:blipFill>
          <a:blip r:embed="rId4" cstate="screen"/>
          <a:stretch/>
        </p:blipFill>
        <p:spPr>
          <a:xfrm>
            <a:off x="0" y="11160"/>
            <a:ext cx="9196920" cy="6845400"/>
          </a:xfrm>
          <a:prstGeom prst="rect">
            <a:avLst/>
          </a:prstGeom>
          <a:ln w="0">
            <a:noFill/>
          </a:ln>
        </p:spPr>
      </p:pic>
      <p:sp>
        <p:nvSpPr>
          <p:cNvPr id="50" name="TextBox 2"/>
          <p:cNvSpPr/>
          <p:nvPr/>
        </p:nvSpPr>
        <p:spPr>
          <a:xfrm>
            <a:off x="467640" y="188640"/>
            <a:ext cx="8207640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/>
              </a:contourClr>
            </a:sp3d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</a:rPr>
              <a:t> деятельность   учреждений   </a:t>
            </a:r>
            <a:r>
              <a:rPr lang="ru-RU" sz="2000" b="1" strike="noStrike" cap="all" spc="-1" dirty="0" smtClean="0">
                <a:solidFill>
                  <a:srgbClr val="FF0000"/>
                </a:solidFill>
                <a:latin typeface="Arial"/>
              </a:rPr>
              <a:t>культуры</a:t>
            </a:r>
            <a:r>
              <a:rPr lang="ru-RU" sz="2000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sz="2000" spc="-1" dirty="0" smtClean="0">
                <a:solidFill>
                  <a:srgbClr val="000000"/>
                </a:solidFill>
                <a:latin typeface="Arial"/>
              </a:rPr>
              <a:t>   </a:t>
            </a:r>
            <a:r>
              <a:rPr lang="ru-RU" sz="2000" b="1" strike="noStrike" cap="all" spc="-1" dirty="0" smtClean="0">
                <a:solidFill>
                  <a:srgbClr val="FF0000"/>
                </a:solidFill>
                <a:latin typeface="Arial"/>
              </a:rPr>
              <a:t>в </a:t>
            </a: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</a:rPr>
              <a:t>2024 году </a:t>
            </a:r>
            <a:endParaRPr lang="ru-RU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1" name="Таблица 17"/>
          <p:cNvGraphicFramePr/>
          <p:nvPr/>
        </p:nvGraphicFramePr>
        <p:xfrm>
          <a:off x="539640" y="2789280"/>
          <a:ext cx="4464000" cy="1504548"/>
        </p:xfrm>
        <a:graphic>
          <a:graphicData uri="http://schemas.openxmlformats.org/drawingml/2006/table">
            <a:tbl>
              <a:tblPr/>
              <a:tblGrid>
                <a:gridCol w="2304000"/>
                <a:gridCol w="2160000"/>
              </a:tblGrid>
              <a:tr h="109764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Количество участников клубных формирований в культурно - досуговых учреждениях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Численность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учащихся учреждений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дополнительного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 образования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</a:tr>
              <a:tr h="34200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1642 человек 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590 человек</a:t>
                      </a:r>
                      <a:r>
                        <a:rPr lang="ru-RU" sz="18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" name="Таблица 18"/>
          <p:cNvGraphicFramePr/>
          <p:nvPr/>
        </p:nvGraphicFramePr>
        <p:xfrm>
          <a:off x="539640" y="908640"/>
          <a:ext cx="8136000" cy="1764300"/>
        </p:xfrm>
        <a:graphic>
          <a:graphicData uri="http://schemas.openxmlformats.org/drawingml/2006/table">
            <a:tbl>
              <a:tblPr/>
              <a:tblGrid>
                <a:gridCol w="2283840"/>
                <a:gridCol w="2180160"/>
                <a:gridCol w="1839600"/>
                <a:gridCol w="1832400"/>
              </a:tblGrid>
              <a:tr h="115920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 dirty="0">
                          <a:solidFill>
                            <a:schemeClr val="lt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Количество посетителей </a:t>
                      </a:r>
                      <a:r>
                        <a:rPr lang="ru-RU" sz="1400" b="1" strike="noStrike" spc="-1" dirty="0" err="1">
                          <a:solidFill>
                            <a:schemeClr val="lt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культурно-досуговых</a:t>
                      </a:r>
                      <a:r>
                        <a:rPr lang="ru-RU" sz="1400" b="1" strike="noStrike" spc="-1" dirty="0">
                          <a:solidFill>
                            <a:schemeClr val="lt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учреждений</a:t>
                      </a:r>
                      <a:endParaRPr lang="ru-RU" sz="1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Количество посетителей библиотек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Количество посещений Буйского краеведческого музея им. Т.В.  Ольховик</a:t>
                      </a:r>
                      <a:r>
                        <a:rPr lang="ru-RU" sz="1400" b="0" strike="noStrike" spc="-1" dirty="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Количество посетителей кинотеатра</a:t>
                      </a:r>
                      <a:r>
                        <a:rPr lang="ru-RU" sz="1400" b="0" strike="noStrike" spc="-1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" marR="90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2E75B6"/>
                    </a:solidFill>
                  </a:tcPr>
                </a:tc>
              </a:tr>
              <a:tr h="44604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161215</a:t>
                      </a:r>
                      <a:endParaRPr lang="ru-RU" sz="16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105478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15032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6702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" marR="90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pic>
        <p:nvPicPr>
          <p:cNvPr id="53" name="Рисунок 52"/>
          <p:cNvPicPr/>
          <p:nvPr/>
        </p:nvPicPr>
        <p:blipFill>
          <a:blip r:embed="rId5" cstate="screen"/>
          <a:stretch/>
        </p:blipFill>
        <p:spPr>
          <a:xfrm>
            <a:off x="3060000" y="4588920"/>
            <a:ext cx="2841840" cy="1891080"/>
          </a:xfrm>
          <a:prstGeom prst="rect">
            <a:avLst/>
          </a:prstGeom>
          <a:ln w="0">
            <a:noFill/>
          </a:ln>
        </p:spPr>
      </p:pic>
      <p:pic>
        <p:nvPicPr>
          <p:cNvPr id="54" name="Рисунок 53"/>
          <p:cNvPicPr/>
          <p:nvPr/>
        </p:nvPicPr>
        <p:blipFill>
          <a:blip r:embed="rId6" cstate="screen"/>
          <a:stretch/>
        </p:blipFill>
        <p:spPr>
          <a:xfrm>
            <a:off x="533880" y="4791600"/>
            <a:ext cx="1266120" cy="1688400"/>
          </a:xfrm>
          <a:prstGeom prst="rect">
            <a:avLst/>
          </a:prstGeom>
          <a:ln w="0">
            <a:noFill/>
          </a:ln>
        </p:spPr>
      </p:pic>
      <p:pic>
        <p:nvPicPr>
          <p:cNvPr id="55" name="Рисунок 54"/>
          <p:cNvPicPr/>
          <p:nvPr/>
        </p:nvPicPr>
        <p:blipFill>
          <a:blip r:embed="rId7" cstate="screen"/>
          <a:stretch/>
        </p:blipFill>
        <p:spPr>
          <a:xfrm>
            <a:off x="1665000" y="4431600"/>
            <a:ext cx="1395000" cy="1868400"/>
          </a:xfrm>
          <a:prstGeom prst="rect">
            <a:avLst/>
          </a:prstGeom>
          <a:ln w="0">
            <a:noFill/>
          </a:ln>
        </p:spPr>
      </p:pic>
      <p:pic>
        <p:nvPicPr>
          <p:cNvPr id="56" name="Рисунок 55"/>
          <p:cNvPicPr/>
          <p:nvPr/>
        </p:nvPicPr>
        <p:blipFill>
          <a:blip r:embed="rId8" cstate="screen"/>
          <a:stretch/>
        </p:blipFill>
        <p:spPr>
          <a:xfrm>
            <a:off x="5078160" y="2700000"/>
            <a:ext cx="3561840" cy="1694160"/>
          </a:xfrm>
          <a:prstGeom prst="rect">
            <a:avLst/>
          </a:prstGeom>
          <a:ln w="0">
            <a:noFill/>
          </a:ln>
        </p:spPr>
      </p:pic>
      <p:pic>
        <p:nvPicPr>
          <p:cNvPr id="57" name="Рисунок 56"/>
          <p:cNvPicPr/>
          <p:nvPr/>
        </p:nvPicPr>
        <p:blipFill>
          <a:blip r:embed="rId9" cstate="screen"/>
          <a:stretch/>
        </p:blipFill>
        <p:spPr>
          <a:xfrm>
            <a:off x="6012000" y="4608000"/>
            <a:ext cx="2628000" cy="187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440" cy="132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graphicFrame>
        <p:nvGraphicFramePr>
          <p:cNvPr id="59" name="Содержимое 16"/>
          <p:cNvGraphicFramePr/>
          <p:nvPr/>
        </p:nvGraphicFramePr>
        <p:xfrm>
          <a:off x="0" y="1600200"/>
          <a:ext cx="4037040" cy="4524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0" name="Picture 4"/>
          <p:cNvPicPr/>
          <p:nvPr/>
        </p:nvPicPr>
        <p:blipFill>
          <a:blip r:embed="rId3" cstate="screen"/>
          <a:stretch/>
        </p:blipFill>
        <p:spPr>
          <a:xfrm>
            <a:off x="0" y="0"/>
            <a:ext cx="9142560" cy="6845400"/>
          </a:xfrm>
          <a:prstGeom prst="rect">
            <a:avLst/>
          </a:prstGeom>
          <a:ln w="0">
            <a:noFill/>
          </a:ln>
        </p:spPr>
      </p:pic>
      <p:sp>
        <p:nvSpPr>
          <p:cNvPr id="61" name="TextBox 5"/>
          <p:cNvSpPr/>
          <p:nvPr/>
        </p:nvSpPr>
        <p:spPr>
          <a:xfrm>
            <a:off x="735120" y="899640"/>
            <a:ext cx="5975280" cy="155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0" strike="noStrike" spc="-1">
                <a:solidFill>
                  <a:srgbClr val="FF0000"/>
                </a:solidFill>
                <a:latin typeface="Arial"/>
              </a:rPr>
              <a:t>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TextBox 20"/>
          <p:cNvSpPr/>
          <p:nvPr/>
        </p:nvSpPr>
        <p:spPr>
          <a:xfrm>
            <a:off x="2123640" y="4653000"/>
            <a:ext cx="183240" cy="367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ru-RU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63" name="Прямоугольник 14"/>
          <p:cNvSpPr/>
          <p:nvPr/>
        </p:nvSpPr>
        <p:spPr>
          <a:xfrm>
            <a:off x="539640" y="188640"/>
            <a:ext cx="784728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УЧАСТИЕ В РЕАЛИЗАЦИи программы 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«Пушкинская карта» в 2024 году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TextBox 8"/>
          <p:cNvSpPr/>
          <p:nvPr/>
        </p:nvSpPr>
        <p:spPr>
          <a:xfrm>
            <a:off x="444240" y="5940000"/>
            <a:ext cx="297576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СКЦ «Луч» – возможность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оплатить билеты в кино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Пушкинской картой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TextBox 15"/>
          <p:cNvSpPr/>
          <p:nvPr/>
        </p:nvSpPr>
        <p:spPr>
          <a:xfrm>
            <a:off x="4283968" y="3174120"/>
            <a:ext cx="4320480" cy="42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Буйский краеведческий музей имени </a:t>
            </a:r>
            <a:r>
              <a:rPr lang="ru-RU" sz="1100" b="1" strike="noStrike" spc="-1" dirty="0" smtClean="0">
                <a:solidFill>
                  <a:srgbClr val="002060"/>
                </a:solidFill>
                <a:latin typeface="Arial"/>
              </a:rPr>
              <a:t>Т.В</a:t>
            </a: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. Ольховик – посещение мероприятий, экскурсий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TextBox 17"/>
          <p:cNvSpPr/>
          <p:nvPr/>
        </p:nvSpPr>
        <p:spPr>
          <a:xfrm>
            <a:off x="720000" y="3007080"/>
            <a:ext cx="345924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Дворец культуры– возможность приобрести билеты  на концерты, спектакли, посещение культурно-просветительских мероприятий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TextBox 18"/>
          <p:cNvSpPr/>
          <p:nvPr/>
        </p:nvSpPr>
        <p:spPr>
          <a:xfrm>
            <a:off x="6119280" y="5940000"/>
            <a:ext cx="234072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Дом ремесел – возможность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посетить мастер-классы,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интерактивные программы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TextBox 1"/>
          <p:cNvSpPr/>
          <p:nvPr/>
        </p:nvSpPr>
        <p:spPr>
          <a:xfrm>
            <a:off x="3240000" y="5940000"/>
            <a:ext cx="287928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Центральная городская библиотека –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посещение мероприятий, 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</a:rPr>
              <a:t>интерактивных программ</a:t>
            </a:r>
            <a:endParaRPr lang="ru-RU" sz="11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9" name="Рисунок 68"/>
          <p:cNvPicPr/>
          <p:nvPr/>
        </p:nvPicPr>
        <p:blipFill>
          <a:blip r:embed="rId4" cstate="screen"/>
          <a:stretch/>
        </p:blipFill>
        <p:spPr>
          <a:xfrm>
            <a:off x="921600" y="985320"/>
            <a:ext cx="3038400" cy="2021760"/>
          </a:xfrm>
          <a:prstGeom prst="rect">
            <a:avLst/>
          </a:prstGeom>
          <a:ln w="0">
            <a:noFill/>
          </a:ln>
        </p:spPr>
      </p:pic>
      <p:pic>
        <p:nvPicPr>
          <p:cNvPr id="70" name="Рисунок 69"/>
          <p:cNvPicPr/>
          <p:nvPr/>
        </p:nvPicPr>
        <p:blipFill>
          <a:blip r:embed="rId5" cstate="screen"/>
          <a:stretch/>
        </p:blipFill>
        <p:spPr>
          <a:xfrm>
            <a:off x="4860000" y="1065600"/>
            <a:ext cx="3116160" cy="1994400"/>
          </a:xfrm>
          <a:prstGeom prst="rect">
            <a:avLst/>
          </a:prstGeom>
          <a:ln w="0">
            <a:noFill/>
          </a:ln>
        </p:spPr>
      </p:pic>
      <p:pic>
        <p:nvPicPr>
          <p:cNvPr id="71" name="Рисунок 70"/>
          <p:cNvPicPr/>
          <p:nvPr/>
        </p:nvPicPr>
        <p:blipFill>
          <a:blip r:embed="rId6" cstate="screen"/>
          <a:stretch/>
        </p:blipFill>
        <p:spPr>
          <a:xfrm>
            <a:off x="900000" y="4006080"/>
            <a:ext cx="2140200" cy="1753920"/>
          </a:xfrm>
          <a:prstGeom prst="rect">
            <a:avLst/>
          </a:prstGeom>
          <a:ln w="0">
            <a:noFill/>
          </a:ln>
        </p:spPr>
      </p:pic>
      <p:pic>
        <p:nvPicPr>
          <p:cNvPr id="72" name="Рисунок 71"/>
          <p:cNvPicPr/>
          <p:nvPr/>
        </p:nvPicPr>
        <p:blipFill>
          <a:blip r:embed="rId7" cstate="screen"/>
          <a:stretch/>
        </p:blipFill>
        <p:spPr>
          <a:xfrm>
            <a:off x="3342600" y="3780000"/>
            <a:ext cx="2597400" cy="2058120"/>
          </a:xfrm>
          <a:prstGeom prst="rect">
            <a:avLst/>
          </a:prstGeom>
          <a:ln w="0">
            <a:noFill/>
          </a:ln>
        </p:spPr>
      </p:pic>
      <p:pic>
        <p:nvPicPr>
          <p:cNvPr id="73" name="Рисунок 72"/>
          <p:cNvPicPr/>
          <p:nvPr/>
        </p:nvPicPr>
        <p:blipFill>
          <a:blip r:embed="rId8" cstate="screen"/>
          <a:stretch/>
        </p:blipFill>
        <p:spPr>
          <a:xfrm>
            <a:off x="6300000" y="3830040"/>
            <a:ext cx="1980000" cy="1929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800" cy="132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90" name="Содержимое 2"/>
          <p:cNvGraphicFramePr/>
          <p:nvPr/>
        </p:nvGraphicFramePr>
        <p:xfrm>
          <a:off x="0" y="1600200"/>
          <a:ext cx="4037400" cy="4524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1" name="Picture 2"/>
          <p:cNvPicPr/>
          <p:nvPr/>
        </p:nvPicPr>
        <p:blipFill>
          <a:blip r:embed="rId3" cstate="screen"/>
          <a:stretch/>
        </p:blipFill>
        <p:spPr>
          <a:xfrm>
            <a:off x="1080" y="0"/>
            <a:ext cx="9142920" cy="6845760"/>
          </a:xfrm>
          <a:prstGeom prst="rect">
            <a:avLst/>
          </a:prstGeom>
          <a:ln w="0">
            <a:noFill/>
          </a:ln>
        </p:spPr>
      </p:pic>
      <p:sp>
        <p:nvSpPr>
          <p:cNvPr id="92" name="TextBox 9"/>
          <p:cNvSpPr/>
          <p:nvPr/>
        </p:nvSpPr>
        <p:spPr>
          <a:xfrm>
            <a:off x="735120" y="899640"/>
            <a:ext cx="5975640" cy="155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FF0000"/>
                </a:solidFill>
                <a:latin typeface="Arial"/>
              </a:rPr>
              <a:t>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343080" indent="-343080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TextBox 11"/>
          <p:cNvSpPr/>
          <p:nvPr/>
        </p:nvSpPr>
        <p:spPr>
          <a:xfrm>
            <a:off x="2123640" y="4653000"/>
            <a:ext cx="183600" cy="36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94" name="Прямоугольник 3"/>
          <p:cNvSpPr/>
          <p:nvPr/>
        </p:nvSpPr>
        <p:spPr>
          <a:xfrm>
            <a:off x="539640" y="180000"/>
            <a:ext cx="784764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Реализация молодежной политики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TextBox 13"/>
          <p:cNvSpPr/>
          <p:nvPr/>
        </p:nvSpPr>
        <p:spPr>
          <a:xfrm>
            <a:off x="879590" y="2963958"/>
            <a:ext cx="1619640" cy="42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Городской 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день молодежи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TextBox 16"/>
          <p:cNvSpPr/>
          <p:nvPr/>
        </p:nvSpPr>
        <p:spPr>
          <a:xfrm>
            <a:off x="4644008" y="4725144"/>
            <a:ext cx="233964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Оказание помощи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участникам СВО: плетение маскировочных сетей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" name="Рисунок 101"/>
          <p:cNvPicPr/>
          <p:nvPr/>
        </p:nvPicPr>
        <p:blipFill>
          <a:blip r:embed="rId4" cstate="screen"/>
          <a:srcRect/>
          <a:stretch/>
        </p:blipFill>
        <p:spPr>
          <a:xfrm>
            <a:off x="4529323" y="5328599"/>
            <a:ext cx="2435760" cy="1206720"/>
          </a:xfrm>
          <a:prstGeom prst="rect">
            <a:avLst/>
          </a:prstGeom>
          <a:ln w="0">
            <a:noFill/>
          </a:ln>
        </p:spPr>
      </p:pic>
      <p:pic>
        <p:nvPicPr>
          <p:cNvPr id="103" name="Рисунок 102"/>
          <p:cNvPicPr/>
          <p:nvPr/>
        </p:nvPicPr>
        <p:blipFill>
          <a:blip r:embed="rId5" cstate="screen"/>
          <a:stretch/>
        </p:blipFill>
        <p:spPr>
          <a:xfrm>
            <a:off x="7092280" y="4437112"/>
            <a:ext cx="1439640" cy="2081520"/>
          </a:xfrm>
          <a:prstGeom prst="rect">
            <a:avLst/>
          </a:prstGeom>
          <a:ln w="0">
            <a:noFill/>
          </a:ln>
        </p:spPr>
      </p:pic>
      <p:sp>
        <p:nvSpPr>
          <p:cNvPr id="105" name="TextBox 19"/>
          <p:cNvSpPr/>
          <p:nvPr/>
        </p:nvSpPr>
        <p:spPr>
          <a:xfrm>
            <a:off x="6732240" y="3501008"/>
            <a:ext cx="1727592" cy="59871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Форум «Буйский </a:t>
            </a:r>
          </a:p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актив молодежи»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(БАМ)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TextBox 21"/>
          <p:cNvSpPr/>
          <p:nvPr/>
        </p:nvSpPr>
        <p:spPr>
          <a:xfrm>
            <a:off x="703656" y="6012705"/>
            <a:ext cx="1619640" cy="59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Смотр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строя и песни «Плац-Парад»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TextBox 22"/>
          <p:cNvSpPr/>
          <p:nvPr/>
        </p:nvSpPr>
        <p:spPr>
          <a:xfrm>
            <a:off x="482400" y="4968893"/>
            <a:ext cx="1619640" cy="109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Городской 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конкурс любителей </a:t>
            </a:r>
            <a:r>
              <a:rPr lang="ru-RU" sz="1100" b="1" strike="noStrike" spc="-1" dirty="0" smtClean="0">
                <a:solidFill>
                  <a:srgbClr val="002060"/>
                </a:solidFill>
                <a:latin typeface="Arial"/>
              </a:rPr>
              <a:t>фитнеса</a:t>
            </a:r>
          </a:p>
          <a:p>
            <a:pPr algn="ctr">
              <a:lnSpc>
                <a:spcPct val="100000"/>
              </a:lnSpc>
            </a:pPr>
            <a:r>
              <a:rPr lang="ru-RU" sz="1100" b="1" strike="noStrike" spc="-1" dirty="0" smtClean="0">
                <a:solidFill>
                  <a:srgbClr val="002060"/>
                </a:solidFill>
                <a:latin typeface="Arial"/>
              </a:rPr>
              <a:t> </a:t>
            </a:r>
            <a:r>
              <a:rPr lang="ru-RU" sz="1100" b="1" strike="noStrike" spc="-1" dirty="0">
                <a:solidFill>
                  <a:srgbClr val="002060"/>
                </a:solidFill>
                <a:latin typeface="Arial"/>
              </a:rPr>
              <a:t>«Если ты в форме, значит ты в норме!»</a:t>
            </a: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1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491841F-212A-6C95-6953-DAD928A2E97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68" y="945988"/>
            <a:ext cx="2944965" cy="19648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623D262-0D1D-F9D4-14CB-B418647A546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951" y="2399472"/>
            <a:ext cx="1532880" cy="102271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7FF11BD-849A-1C44-3119-651280BC4BD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400" y="942545"/>
            <a:ext cx="3792583" cy="25303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9F0BE73-5531-81EA-0CC4-E20F9F916A9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96952"/>
            <a:ext cx="2527810" cy="168454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D3A9314-E7A0-5757-CEC6-3247198EF42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63" y="3472308"/>
            <a:ext cx="3224800" cy="145116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11CBB0B-7935-AC84-C26D-B6241C8845A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066766" y="5128117"/>
            <a:ext cx="2336754" cy="139274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E40FE630-E7BD-570A-621E-22237D5040A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194" y="1458878"/>
            <a:ext cx="1370766" cy="914558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800" cy="132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0" name="Picture 3"/>
          <p:cNvPicPr/>
          <p:nvPr/>
        </p:nvPicPr>
        <p:blipFill>
          <a:blip r:embed="rId3" cstate="screen"/>
          <a:stretch/>
        </p:blipFill>
        <p:spPr>
          <a:xfrm>
            <a:off x="0" y="0"/>
            <a:ext cx="9197280" cy="6858000"/>
          </a:xfrm>
          <a:prstGeom prst="rect">
            <a:avLst/>
          </a:prstGeom>
          <a:ln w="0">
            <a:noFill/>
          </a:ln>
        </p:spPr>
      </p:pic>
      <p:sp>
        <p:nvSpPr>
          <p:cNvPr id="111" name="TextBox 3"/>
          <p:cNvSpPr/>
          <p:nvPr/>
        </p:nvSpPr>
        <p:spPr>
          <a:xfrm>
            <a:off x="6046560" y="3867480"/>
            <a:ext cx="258516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</a:rPr>
              <a:t>  </a:t>
            </a:r>
          </a:p>
        </p:txBody>
      </p:sp>
      <p:graphicFrame>
        <p:nvGraphicFramePr>
          <p:cNvPr id="112" name="Таблица 3"/>
          <p:cNvGraphicFramePr/>
          <p:nvPr>
            <p:extLst>
              <p:ext uri="{D42A27DB-BD31-4B8C-83A1-F6EECF244321}">
                <p14:modId xmlns="" xmlns:p14="http://schemas.microsoft.com/office/powerpoint/2010/main" val="1903955292"/>
              </p:ext>
            </p:extLst>
          </p:nvPr>
        </p:nvGraphicFramePr>
        <p:xfrm>
          <a:off x="755640" y="908640"/>
          <a:ext cx="7704000" cy="1348740"/>
        </p:xfrm>
        <a:graphic>
          <a:graphicData uri="http://schemas.openxmlformats.org/drawingml/2006/table">
            <a:tbl>
              <a:tblPr/>
              <a:tblGrid>
                <a:gridCol w="252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5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68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50" b="1" strike="noStrike" spc="-1" dirty="0">
                          <a:solidFill>
                            <a:schemeClr val="lt1"/>
                          </a:solidFill>
                          <a:latin typeface="Calibri"/>
                        </a:rPr>
                        <a:t>Проведение спортивных мероприятий </a:t>
                      </a:r>
                      <a:endParaRPr lang="ru-RU" sz="135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</a:pPr>
                      <a:r>
                        <a:rPr lang="ru-RU" sz="135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Доля граждан систематически занимающихся физкультурой и спортом</a:t>
                      </a:r>
                      <a:endParaRPr lang="ru-RU" sz="13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</a:pPr>
                      <a:r>
                        <a:rPr lang="ru-RU" sz="1350" b="1" strike="noStrike" spc="-1">
                          <a:solidFill>
                            <a:schemeClr val="lt1"/>
                          </a:solidFill>
                          <a:latin typeface="Calibri"/>
                        </a:rPr>
                        <a:t>Уровень обеспеченности населения спортивными сооружениями, </a:t>
                      </a:r>
                      <a:endParaRPr lang="ru-RU" sz="135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145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1" strike="noStrike" spc="-1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61,7 %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  <a:p>
                      <a:pPr algn="ctr" defTabSz="6858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1" strike="noStrike" spc="-1" dirty="0">
                          <a:solidFill>
                            <a:srgbClr val="002060"/>
                          </a:solidFill>
                          <a:latin typeface="Times New Roman"/>
                        </a:rPr>
                        <a:t>(11 627 человек)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685800"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002060"/>
                          </a:solidFill>
                          <a:latin typeface="Calibri"/>
                        </a:rPr>
                        <a:t>69,8 %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solidFill>
                        <a:srgbClr val="70AD47"/>
                      </a:solidFill>
                      <a:prstDash val="solid"/>
                    </a:lnR>
                    <a:lnT w="12240">
                      <a:solidFill>
                        <a:srgbClr val="70AD47"/>
                      </a:solidFill>
                      <a:prstDash val="solid"/>
                    </a:lnT>
                    <a:lnB w="12240">
                      <a:solidFill>
                        <a:srgbClr val="70AD47"/>
                      </a:solidFill>
                      <a:prstDash val="solid"/>
                    </a:lnB>
                    <a:solidFill>
                      <a:srgbClr val="EBF1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3" name="Прямоугольник 2"/>
          <p:cNvSpPr/>
          <p:nvPr/>
        </p:nvSpPr>
        <p:spPr>
          <a:xfrm>
            <a:off x="683568" y="260648"/>
            <a:ext cx="74876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cap="all" spc="-1" dirty="0">
                <a:solidFill>
                  <a:srgbClr val="FF0000"/>
                </a:solidFill>
                <a:latin typeface="Arial"/>
              </a:rPr>
              <a:t>Физическая культура и спорт</a:t>
            </a:r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14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3825174147"/>
              </p:ext>
            </p:extLst>
          </p:nvPr>
        </p:nvGraphicFramePr>
        <p:xfrm>
          <a:off x="755576" y="2708920"/>
          <a:ext cx="8092144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6" name="Заголовок 4"/>
          <p:cNvSpPr/>
          <p:nvPr/>
        </p:nvSpPr>
        <p:spPr>
          <a:xfrm>
            <a:off x="1844640" y="5661360"/>
            <a:ext cx="6326640" cy="766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ru-RU" sz="1600" b="0" strike="noStrike" spc="-1" dirty="0" smtClean="0">
                <a:solidFill>
                  <a:schemeClr val="dk1"/>
                </a:solidFill>
                <a:latin typeface="Calibri Light"/>
              </a:rPr>
              <a:t>2019 г. – 882 знака             2022 год – 702 знака</a:t>
            </a:r>
            <a:endParaRPr lang="ru-RU" sz="1600" b="0" strike="noStrike" spc="-1" dirty="0" smtClean="0">
              <a:solidFill>
                <a:srgbClr val="00000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r>
              <a:rPr lang="ru-RU" sz="1600" b="0" strike="noStrike" spc="-1" dirty="0" smtClean="0">
                <a:solidFill>
                  <a:srgbClr val="000000"/>
                </a:solidFill>
                <a:latin typeface="Calibri Light"/>
              </a:rPr>
              <a:t>2020 г. – 379 знаков           2023 год – 850 знаков</a:t>
            </a:r>
            <a:endParaRPr lang="ru-RU" sz="1600" b="0" strike="noStrike" spc="-1" dirty="0" smtClean="0">
              <a:solidFill>
                <a:srgbClr val="000000"/>
              </a:solidFill>
              <a:latin typeface="Arial"/>
            </a:endParaRPr>
          </a:p>
          <a:p>
            <a:pPr defTabSz="685800">
              <a:lnSpc>
                <a:spcPct val="90000"/>
              </a:lnSpc>
            </a:pPr>
            <a:r>
              <a:rPr lang="ru-RU" sz="1600" b="0" strike="noStrike" spc="-1" dirty="0" smtClean="0">
                <a:solidFill>
                  <a:srgbClr val="000000"/>
                </a:solidFill>
                <a:latin typeface="Calibri Light"/>
              </a:rPr>
              <a:t>2021 г. – 988 знаков           2024 год – 842 знака</a:t>
            </a: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720080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300" b="1" dirty="0" smtClean="0">
                <a:solidFill>
                  <a:srgbClr val="002060"/>
                </a:solidFill>
              </a:rPr>
              <a:t>2024</a:t>
            </a:r>
          </a:p>
          <a:p>
            <a:pPr>
              <a:lnSpc>
                <a:spcPct val="150000"/>
              </a:lnSpc>
            </a:pPr>
            <a:r>
              <a:rPr lang="ru-RU" sz="1300" b="1" dirty="0" smtClean="0">
                <a:solidFill>
                  <a:srgbClr val="002060"/>
                </a:solidFill>
              </a:rPr>
              <a:t>2023</a:t>
            </a:r>
          </a:p>
          <a:p>
            <a:pPr>
              <a:lnSpc>
                <a:spcPct val="150000"/>
              </a:lnSpc>
            </a:pPr>
            <a:r>
              <a:rPr lang="ru-RU" sz="1300" b="1" dirty="0" smtClean="0">
                <a:solidFill>
                  <a:srgbClr val="002060"/>
                </a:solidFill>
              </a:rPr>
              <a:t>2022</a:t>
            </a:r>
          </a:p>
          <a:p>
            <a:pPr>
              <a:lnSpc>
                <a:spcPct val="150000"/>
              </a:lnSpc>
            </a:pPr>
            <a:r>
              <a:rPr lang="ru-RU" sz="1300" b="1" dirty="0" smtClean="0">
                <a:solidFill>
                  <a:srgbClr val="002060"/>
                </a:solidFill>
              </a:rPr>
              <a:t>2021</a:t>
            </a:r>
          </a:p>
          <a:p>
            <a:pPr>
              <a:lnSpc>
                <a:spcPct val="150000"/>
              </a:lnSpc>
            </a:pPr>
            <a:r>
              <a:rPr lang="ru-RU" sz="1300" b="1" dirty="0" smtClean="0">
                <a:solidFill>
                  <a:srgbClr val="002060"/>
                </a:solidFill>
              </a:rPr>
              <a:t>2020</a:t>
            </a:r>
          </a:p>
          <a:p>
            <a:pPr>
              <a:lnSpc>
                <a:spcPct val="150000"/>
              </a:lnSpc>
            </a:pPr>
            <a:r>
              <a:rPr lang="ru-RU" sz="1300" b="1" dirty="0" smtClean="0">
                <a:solidFill>
                  <a:srgbClr val="002060"/>
                </a:solidFill>
              </a:rPr>
              <a:t>2019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5800" cy="132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7" name="Picture 7"/>
          <p:cNvPicPr/>
          <p:nvPr/>
        </p:nvPicPr>
        <p:blipFill>
          <a:blip r:embed="rId2" cstate="screen"/>
          <a:stretch/>
        </p:blipFill>
        <p:spPr>
          <a:xfrm>
            <a:off x="-43396" y="0"/>
            <a:ext cx="9197280" cy="6858000"/>
          </a:xfrm>
          <a:prstGeom prst="rect">
            <a:avLst/>
          </a:prstGeom>
          <a:ln w="0">
            <a:noFill/>
          </a:ln>
        </p:spPr>
      </p:pic>
      <p:sp>
        <p:nvSpPr>
          <p:cNvPr id="128" name="Прямоугольник 5"/>
          <p:cNvSpPr/>
          <p:nvPr/>
        </p:nvSpPr>
        <p:spPr>
          <a:xfrm>
            <a:off x="2409840" y="260640"/>
            <a:ext cx="416088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Спортивные    достижения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Скругленный прямоугольник 5"/>
          <p:cNvSpPr/>
          <p:nvPr/>
        </p:nvSpPr>
        <p:spPr>
          <a:xfrm>
            <a:off x="32400" y="2691360"/>
            <a:ext cx="2231280" cy="718920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strike="noStrike" spc="-1" dirty="0">
                <a:solidFill>
                  <a:srgbClr val="002060"/>
                </a:solidFill>
                <a:latin typeface="Times New Roman"/>
              </a:rPr>
              <a:t>2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 место</a:t>
            </a:r>
            <a:endParaRPr lang="ru-RU" sz="14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1" spc="-1" dirty="0">
                <a:solidFill>
                  <a:srgbClr val="002060"/>
                </a:solidFill>
                <a:latin typeface="Times New Roman"/>
              </a:rPr>
              <a:t>XXIII 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летние</a:t>
            </a:r>
            <a:endParaRPr lang="ru-RU" sz="14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спортивные игры</a:t>
            </a:r>
            <a:endParaRPr lang="ru-RU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Скругленный прямоугольник 6"/>
          <p:cNvSpPr/>
          <p:nvPr/>
        </p:nvSpPr>
        <p:spPr>
          <a:xfrm>
            <a:off x="2308680" y="2692440"/>
            <a:ext cx="2368440" cy="718920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1 место в 15 зимней спартакиаде школьников на призы губернатора Костромской области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Скругленный прямоугольник 7"/>
          <p:cNvSpPr/>
          <p:nvPr/>
        </p:nvSpPr>
        <p:spPr>
          <a:xfrm>
            <a:off x="6965640" y="2692440"/>
            <a:ext cx="1925640" cy="717840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strike="noStrike" spc="-1" dirty="0">
                <a:solidFill>
                  <a:srgbClr val="002060"/>
                </a:solidFill>
                <a:latin typeface="Times New Roman"/>
              </a:rPr>
              <a:t>3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 место</a:t>
            </a:r>
            <a:endParaRPr lang="ru-RU" sz="14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1" spc="-1" dirty="0">
                <a:solidFill>
                  <a:srgbClr val="002060"/>
                </a:solidFill>
                <a:latin typeface="Times New Roman"/>
              </a:rPr>
              <a:t>XXII</a:t>
            </a: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 зимние </a:t>
            </a:r>
            <a:endParaRPr lang="ru-RU" sz="1400" b="0" strike="noStrike" spc="-1" dirty="0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2060"/>
                </a:solidFill>
                <a:latin typeface="Times New Roman"/>
              </a:rPr>
              <a:t>спортивные игры</a:t>
            </a:r>
            <a:endParaRPr lang="ru-RU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AutoShape 2"/>
          <p:cNvSpPr/>
          <p:nvPr/>
        </p:nvSpPr>
        <p:spPr>
          <a:xfrm>
            <a:off x="155520" y="-144360"/>
            <a:ext cx="303840" cy="30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1" spcCol="0" anchor="t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33" name="Скругленный прямоугольник 8"/>
          <p:cNvSpPr/>
          <p:nvPr/>
        </p:nvSpPr>
        <p:spPr>
          <a:xfrm>
            <a:off x="4785480" y="2692440"/>
            <a:ext cx="2045520" cy="726840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ru-RU" sz="1200" b="1" strike="noStrike" spc="-1" dirty="0">
                <a:solidFill>
                  <a:srgbClr val="002060"/>
                </a:solidFill>
                <a:latin typeface="Times New Roman"/>
                <a:ea typeface="Tahoma"/>
              </a:rPr>
              <a:t>Нечипуренко Екатерина, участница </a:t>
            </a:r>
            <a:r>
              <a:rPr lang="ru-RU" sz="1200" b="1" spc="-1" dirty="0">
                <a:solidFill>
                  <a:srgbClr val="002060"/>
                </a:solidFill>
                <a:latin typeface="Times New Roman"/>
                <a:ea typeface="Tahoma"/>
              </a:rPr>
              <a:t>зимней спартакиады учащихся России 2024 </a:t>
            </a:r>
            <a:endParaRPr lang="ru-RU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6" name="Рисунок 145"/>
          <p:cNvPicPr/>
          <p:nvPr/>
        </p:nvPicPr>
        <p:blipFill>
          <a:blip r:embed="rId3" cstate="screen"/>
          <a:srcRect/>
          <a:stretch/>
        </p:blipFill>
        <p:spPr>
          <a:xfrm>
            <a:off x="4710240" y="1080000"/>
            <a:ext cx="2129760" cy="1448280"/>
          </a:xfrm>
          <a:prstGeom prst="rect">
            <a:avLst/>
          </a:prstGeom>
          <a:ln w="0">
            <a:noFill/>
          </a:ln>
        </p:spPr>
      </p:pic>
      <p:pic>
        <p:nvPicPr>
          <p:cNvPr id="1026" name="Picture 2" descr="D:\Мои документы\фото\3TlKHGCEeDs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55776" y="1052736"/>
            <a:ext cx="1945236" cy="1448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и документы\фото\8WmNM0Ronbw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1566627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Мои документы\фото\hbDuXGw3R8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1980391" cy="14852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Мои документы\фото\HnlhqqV1HGk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101"/>
          <a:stretch/>
        </p:blipFill>
        <p:spPr bwMode="auto">
          <a:xfrm>
            <a:off x="4139952" y="3573016"/>
            <a:ext cx="2520280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Мои документы\фото\IvvZhtw8ig8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04248" y="3573016"/>
            <a:ext cx="1728192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Мои документы\фото\MawD0MnCY8Q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73016"/>
            <a:ext cx="1440160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543" y="1080000"/>
            <a:ext cx="1926299" cy="1444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D:\Мои документы\фото\dQLgmxqdSTs.jpg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75656" y="5615227"/>
            <a:ext cx="2808312" cy="1126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Мои документы\фото\EN5yyVoDzcI.jp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86838" y="5589240"/>
            <a:ext cx="2962614" cy="1152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3" y="116632"/>
            <a:ext cx="854456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ОБЕСПЕЧЕНИЕ ЭФФЕКТИВНОЙ «ОБРАТНОЙ СВЯЗИ» С ЖИТЕЛЯМИ ГОРОДА,</a:t>
            </a:r>
          </a:p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sz="2000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РАЗВИТИЕ ТЕРРИТОРИАЛЬНОГО ОБЩЕСТВЕННОГО САМОУПРАВЛЕНИЯ </a:t>
            </a:r>
            <a:endParaRPr lang="ru-RU" sz="2000" kern="50" dirty="0" smtClean="0">
              <a:solidFill>
                <a:srgbClr val="FF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endParaRPr lang="ru-RU" sz="2000" kern="50" dirty="0">
              <a:solidFill>
                <a:srgbClr val="FF0000"/>
              </a:solidFill>
              <a:effectLst/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13837" y="4692690"/>
            <a:ext cx="18473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55576" y="3789040"/>
            <a:ext cx="0" cy="1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4283968" y="6381328"/>
            <a:ext cx="12834" cy="377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ev3319_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4661"/>
          <a:stretch>
            <a:fillRect/>
          </a:stretch>
        </p:blipFill>
        <p:spPr bwMode="auto">
          <a:xfrm>
            <a:off x="899592" y="1412776"/>
            <a:ext cx="3312368" cy="203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331640" y="3573016"/>
            <a:ext cx="6264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428034" name="AutoShape 2" descr="C:\Users\%D0%AD%D0%BA%D0%BE%D0%BD%D0%BE%D0%BC%D0%B8%D0%BA%D0%B0\AppData\Local\Microsoft\Windows\Temporary Internet Files\Content.Outlook\EN90JQX2\%D0%9C%D0%BE%D1%81%D1%82 %D0%A1%D0%B0%D0%BB%D0%B0%D0%BC%D0%B0_%D1%81%D1%82%D0%B0%D0%BB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036" name="AutoShape 4" descr="C:\Users\%D0%AD%D0%BA%D0%BE%D0%BD%D0%BE%D0%BC%D0%B8%D0%BA%D0%B0\AppData\Local\Microsoft\Windows\Temporary Internet Files\Content.Outlook\EN90JQX2\%D0%9C%D0%BE%D1%81%D1%82 %D0%A1%D0%B0%D0%BB%D0%B0%D0%BC%D0%B0_%D1%81%D1%82%D0%B0%D0%BB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038" name="AutoShape 6" descr="D:\%D0%94%D0%9E%D0%9A%D0%A3%D0%9C%D0%95%D0%9D%D0%A2%D0%AB 2014\%D0%BE%D1%82%D1%87%D0%B5%D1%82%D1%8B\%D0%BE%D1%82%D1%87%D0%B5%D1%82 %D0%B7%D0%B0 2023 %D0%B3%D0%BE%D0%B4\%D0%A2%D0%BE%D1%81\%D0%9C%D0%BE%D1%81%D1%82 %D0%A1%D0%B0%D0%BB%D0%B0%D0%BC%D0%B0_%D1%81%D1%82%D0%B0%D0%BB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" name="Рисунок 19" descr="C:\Users\Управляющая делами_2\Desktop\Конкрс_Лучшая муниципальная практика\2024 год\Фото_экскаватор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03648" y="3356992"/>
            <a:ext cx="6264696" cy="321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Фото_ТОС.jpg"/>
          <p:cNvPicPr>
            <a:picLocks noChangeAspect="1"/>
          </p:cNvPicPr>
          <p:nvPr/>
        </p:nvPicPr>
        <p:blipFill>
          <a:blip r:embed="rId5" cstate="screen"/>
          <a:srcRect r="-897"/>
          <a:stretch>
            <a:fillRect/>
          </a:stretch>
        </p:blipFill>
        <p:spPr>
          <a:xfrm>
            <a:off x="4427984" y="1412776"/>
            <a:ext cx="3528392" cy="173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27152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3" y="3038723"/>
            <a:ext cx="8064896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СПАСИБО ЗА ВНИМАНИЕ !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561370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1973" y="160407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Заработная    плата   работников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муниципальных     бюджетных   учреждений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7662360"/>
              </p:ext>
            </p:extLst>
          </p:nvPr>
        </p:nvGraphicFramePr>
        <p:xfrm>
          <a:off x="611559" y="1340769"/>
          <a:ext cx="7848874" cy="50167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67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76458"/>
                <a:gridCol w="1752661"/>
                <a:gridCol w="1143040"/>
              </a:tblGrid>
              <a:tr h="762000"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Среднемесячная зарплата 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01.01.2020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(рублей)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Среднемесячная зарплата 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01.01.2025</a:t>
                      </a: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(рублей)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Рост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0555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школ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26253,0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38961,38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48,4 %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детских садов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23233,4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39405,73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69,6 %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874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Работники учреждений культуры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27800,9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46570,0</a:t>
                      </a:r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67,5 %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3468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Дополнительное образование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учреждений ДО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25538,2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39826,44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55,9 %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42018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1391" y="41174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Занятость       населения 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33947203"/>
              </p:ext>
            </p:extLst>
          </p:nvPr>
        </p:nvGraphicFramePr>
        <p:xfrm>
          <a:off x="0" y="1150009"/>
          <a:ext cx="8244408" cy="3719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05537367"/>
              </p:ext>
            </p:extLst>
          </p:nvPr>
        </p:nvGraphicFramePr>
        <p:xfrm>
          <a:off x="107504" y="1988840"/>
          <a:ext cx="475252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28876787"/>
              </p:ext>
            </p:extLst>
          </p:nvPr>
        </p:nvGraphicFramePr>
        <p:xfrm>
          <a:off x="4355976" y="2060848"/>
          <a:ext cx="4392488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Рисунок 8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24128" y="3789040"/>
            <a:ext cx="2088232" cy="251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1513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612582" y="2507774"/>
          <a:ext cx="5918835" cy="2987040"/>
        </p:xfrm>
        <a:graphic>
          <a:graphicData uri="http://schemas.openxmlformats.org/drawingml/2006/table">
            <a:tbl>
              <a:tblPr/>
              <a:tblGrid>
                <a:gridCol w="22059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76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76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76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2022 года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88640"/>
            <a:ext cx="925252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Оказание государственной социальной помощи малообеспеченным гражданам путем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заключения социального контракта </a:t>
            </a:r>
          </a:p>
          <a:p>
            <a:pPr algn="ctr"/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9076389"/>
              </p:ext>
            </p:extLst>
          </p:nvPr>
        </p:nvGraphicFramePr>
        <p:xfrm>
          <a:off x="1331640" y="1484785"/>
          <a:ext cx="6120677" cy="2408854"/>
        </p:xfrm>
        <a:graphic>
          <a:graphicData uri="http://schemas.openxmlformats.org/drawingml/2006/table">
            <a:tbl>
              <a:tblPr/>
              <a:tblGrid>
                <a:gridCol w="24534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9991"/>
                <a:gridCol w="6499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79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73119">
                  <a:extLst>
                    <a:ext uri="{9D8B030D-6E8A-4147-A177-3AD203B41FA5}">
                      <a16:colId xmlns:a16="http://schemas.microsoft.com/office/drawing/2014/main" xmlns="" val="3148877796"/>
                    </a:ext>
                  </a:extLst>
                </a:gridCol>
                <a:gridCol w="573119"/>
                <a:gridCol w="573119"/>
              </a:tblGrid>
              <a:tr h="3289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2021 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2022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2024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2025 </a:t>
                      </a:r>
                      <a:endParaRPr lang="ru-RU" sz="1200" b="1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21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61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6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44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10" name="Рисунок 9" descr="Виноградова Ю.В. 2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131840" y="4725144"/>
            <a:ext cx="2952328" cy="1636766"/>
          </a:xfrm>
          <a:prstGeom prst="rect">
            <a:avLst/>
          </a:prstGeom>
        </p:spPr>
      </p:pic>
      <p:pic>
        <p:nvPicPr>
          <p:cNvPr id="460801" name="Picture 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512" y="4221088"/>
            <a:ext cx="278381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02" name="Picture 2"/>
          <p:cNvPicPr>
            <a:picLocks noChangeAspect="1" noChangeArrowheads="1"/>
          </p:cNvPicPr>
          <p:nvPr/>
        </p:nvPicPr>
        <p:blipFill>
          <a:blip r:embed="rId5" cstate="screen"/>
          <a:srcRect t="-602"/>
          <a:stretch>
            <a:fillRect/>
          </a:stretch>
        </p:blipFill>
        <p:spPr bwMode="auto">
          <a:xfrm>
            <a:off x="6228184" y="4221088"/>
            <a:ext cx="2448272" cy="2114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1513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1882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60406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Объем промышленного производства,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млн.руб. 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93199011"/>
              </p:ext>
            </p:extLst>
          </p:nvPr>
        </p:nvGraphicFramePr>
        <p:xfrm>
          <a:off x="827584" y="980728"/>
          <a:ext cx="7876003" cy="505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19275</TotalTime>
  <Words>3485</Words>
  <Application>Microsoft Office PowerPoint</Application>
  <PresentationFormat>Экран (4:3)</PresentationFormat>
  <Paragraphs>878</Paragraphs>
  <Slides>57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9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ГОД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 ГОД</vt:lpstr>
      <vt:lpstr> ГОД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Межвед</cp:lastModifiedBy>
  <cp:revision>1390</cp:revision>
  <cp:lastPrinted>2024-03-22T09:25:08Z</cp:lastPrinted>
  <dcterms:created xsi:type="dcterms:W3CDTF">2015-03-11T07:12:35Z</dcterms:created>
  <dcterms:modified xsi:type="dcterms:W3CDTF">2025-04-03T11:31:07Z</dcterms:modified>
</cp:coreProperties>
</file>